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87" r:id="rId2"/>
    <p:sldId id="388" r:id="rId3"/>
    <p:sldId id="391" r:id="rId4"/>
    <p:sldId id="392" r:id="rId5"/>
    <p:sldId id="393" r:id="rId6"/>
    <p:sldId id="39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18" r:id="rId22"/>
    <p:sldId id="419" r:id="rId23"/>
    <p:sldId id="411" r:id="rId24"/>
    <p:sldId id="412" r:id="rId25"/>
    <p:sldId id="413" r:id="rId26"/>
    <p:sldId id="414" r:id="rId27"/>
    <p:sldId id="415" r:id="rId28"/>
    <p:sldId id="416" r:id="rId29"/>
    <p:sldId id="417" r:id="rId30"/>
    <p:sldId id="420" r:id="rId31"/>
    <p:sldId id="421" r:id="rId32"/>
    <p:sldId id="422" r:id="rId33"/>
    <p:sldId id="423" r:id="rId34"/>
    <p:sldId id="424" r:id="rId35"/>
    <p:sldId id="425" r:id="rId36"/>
    <p:sldId id="426" r:id="rId37"/>
    <p:sldId id="427" r:id="rId38"/>
    <p:sldId id="428" r:id="rId39"/>
    <p:sldId id="429" r:id="rId40"/>
    <p:sldId id="430" r:id="rId41"/>
    <p:sldId id="431" r:id="rId42"/>
    <p:sldId id="432" r:id="rId43"/>
    <p:sldId id="433" r:id="rId44"/>
    <p:sldId id="434" r:id="rId45"/>
    <p:sldId id="435" r:id="rId46"/>
    <p:sldId id="436" r:id="rId47"/>
    <p:sldId id="43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6482"/>
    <a:srgbClr val="FF8080"/>
    <a:srgbClr val="FFD280"/>
    <a:srgbClr val="808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72" autoAdjust="0"/>
    <p:restoredTop sz="94353" autoAdjust="0"/>
  </p:normalViewPr>
  <p:slideViewPr>
    <p:cSldViewPr snapToGrid="0">
      <p:cViewPr varScale="1">
        <p:scale>
          <a:sx n="53" d="100"/>
          <a:sy n="53" d="100"/>
        </p:scale>
        <p:origin x="84" y="125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73" d="100"/>
        <a:sy n="73" d="100"/>
      </p:scale>
      <p:origin x="0" y="0"/>
    </p:cViewPr>
  </p:sorter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EC6CD3-FB74-4236-8FEB-8B1446D16A4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AC5ED99C-9E56-4737-82C7-C97980B037C1}">
      <dgm:prSet phldrT="[Text]"/>
      <dgm:spPr/>
      <dgm:t>
        <a:bodyPr/>
        <a:lstStyle/>
        <a:p>
          <a:r>
            <a:rPr lang="en-US" b="1" dirty="0">
              <a:solidFill>
                <a:schemeClr val="tx1"/>
              </a:solidFill>
            </a:rPr>
            <a:t>Target population:</a:t>
          </a:r>
        </a:p>
        <a:p>
          <a:r>
            <a:rPr lang="en-US" b="1" dirty="0">
              <a:solidFill>
                <a:schemeClr val="tx1"/>
              </a:solidFill>
            </a:rPr>
            <a:t>All organic dairy farms in Vermont</a:t>
          </a:r>
        </a:p>
      </dgm:t>
    </dgm:pt>
    <dgm:pt modelId="{0FAF3CDD-79C0-4705-A1FE-F972DDF8E628}" type="parTrans" cxnId="{A242E88D-D2FC-4E4A-837D-639A0DAD4431}">
      <dgm:prSet/>
      <dgm:spPr/>
      <dgm:t>
        <a:bodyPr/>
        <a:lstStyle/>
        <a:p>
          <a:endParaRPr lang="en-US">
            <a:solidFill>
              <a:schemeClr val="bg1"/>
            </a:solidFill>
          </a:endParaRPr>
        </a:p>
      </dgm:t>
    </dgm:pt>
    <dgm:pt modelId="{60C061F8-CBD0-4F24-81D7-4485DF8BE486}" type="sibTrans" cxnId="{A242E88D-D2FC-4E4A-837D-639A0DAD4431}">
      <dgm:prSet/>
      <dgm:spPr/>
      <dgm:t>
        <a:bodyPr/>
        <a:lstStyle/>
        <a:p>
          <a:endParaRPr lang="en-US">
            <a:solidFill>
              <a:schemeClr val="bg1"/>
            </a:solidFill>
          </a:endParaRPr>
        </a:p>
      </dgm:t>
    </dgm:pt>
    <dgm:pt modelId="{FA1DCDBA-3C39-49FB-A0BD-47E517DD0B35}">
      <dgm:prSet phldrT="[Text]" custT="1"/>
      <dgm:spPr/>
      <dgm:t>
        <a:bodyPr/>
        <a:lstStyle/>
        <a:p>
          <a:r>
            <a:rPr lang="en-US" sz="1600" b="1" dirty="0">
              <a:solidFill>
                <a:schemeClr val="bg1"/>
              </a:solidFill>
            </a:rPr>
            <a:t>Exclude very small and very large herds</a:t>
          </a:r>
        </a:p>
      </dgm:t>
    </dgm:pt>
    <dgm:pt modelId="{33F97F57-5EDB-456C-85B6-F370566DA0F4}" type="parTrans" cxnId="{531D01A8-143B-4F87-84E6-0ABB20BD310C}">
      <dgm:prSet/>
      <dgm:spPr/>
      <dgm:t>
        <a:bodyPr/>
        <a:lstStyle/>
        <a:p>
          <a:endParaRPr lang="en-US">
            <a:solidFill>
              <a:schemeClr val="bg1"/>
            </a:solidFill>
          </a:endParaRPr>
        </a:p>
      </dgm:t>
    </dgm:pt>
    <dgm:pt modelId="{409CC53E-FF37-49B7-BB1C-F1E635308A23}" type="sibTrans" cxnId="{531D01A8-143B-4F87-84E6-0ABB20BD310C}">
      <dgm:prSet/>
      <dgm:spPr/>
      <dgm:t>
        <a:bodyPr/>
        <a:lstStyle/>
        <a:p>
          <a:endParaRPr lang="en-US">
            <a:solidFill>
              <a:schemeClr val="bg1"/>
            </a:solidFill>
          </a:endParaRPr>
        </a:p>
      </dgm:t>
    </dgm:pt>
    <dgm:pt modelId="{E6A012C5-0801-4827-A266-55295EE2B180}">
      <dgm:prSet phldrT="[Text]"/>
      <dgm:spPr/>
      <dgm:t>
        <a:bodyPr/>
        <a:lstStyle/>
        <a:p>
          <a:r>
            <a:rPr lang="en-US" b="1" dirty="0">
              <a:solidFill>
                <a:schemeClr val="tx1"/>
              </a:solidFill>
            </a:rPr>
            <a:t>Source population:</a:t>
          </a:r>
        </a:p>
        <a:p>
          <a:r>
            <a:rPr lang="en-US" b="1" dirty="0">
              <a:solidFill>
                <a:schemeClr val="tx1"/>
              </a:solidFill>
            </a:rPr>
            <a:t>Organic dairy farms in Vermont with a herd size of 35 to 120 lactating cows and test monthly through DHIA</a:t>
          </a:r>
        </a:p>
      </dgm:t>
    </dgm:pt>
    <dgm:pt modelId="{C476641B-675E-490C-8845-4427685D2E29}" type="parTrans" cxnId="{A4224D50-9EC3-451F-A6C3-DD39A27CD2ED}">
      <dgm:prSet/>
      <dgm:spPr/>
      <dgm:t>
        <a:bodyPr/>
        <a:lstStyle/>
        <a:p>
          <a:endParaRPr lang="en-US">
            <a:solidFill>
              <a:schemeClr val="bg1"/>
            </a:solidFill>
          </a:endParaRPr>
        </a:p>
      </dgm:t>
    </dgm:pt>
    <dgm:pt modelId="{223EE351-0C24-4C4F-8F4A-F892FFFFCF22}" type="sibTrans" cxnId="{A4224D50-9EC3-451F-A6C3-DD39A27CD2ED}">
      <dgm:prSet/>
      <dgm:spPr/>
      <dgm:t>
        <a:bodyPr/>
        <a:lstStyle/>
        <a:p>
          <a:endParaRPr lang="en-US">
            <a:solidFill>
              <a:schemeClr val="bg1"/>
            </a:solidFill>
          </a:endParaRPr>
        </a:p>
      </dgm:t>
    </dgm:pt>
    <dgm:pt modelId="{1C49BF72-BD1B-4F40-9888-579162FEDAC6}">
      <dgm:prSet phldrT="[Text]" custT="1"/>
      <dgm:spPr/>
      <dgm:t>
        <a:bodyPr/>
        <a:lstStyle/>
        <a:p>
          <a:r>
            <a:rPr lang="en-US" sz="1600" b="1" dirty="0">
              <a:solidFill>
                <a:schemeClr val="bg1"/>
              </a:solidFill>
            </a:rPr>
            <a:t>Stratify on housing/bedding type</a:t>
          </a:r>
        </a:p>
      </dgm:t>
    </dgm:pt>
    <dgm:pt modelId="{5AD43134-B665-436F-9DFC-20C07F2BFF50}" type="parTrans" cxnId="{A736B130-F3B7-41EB-AFD8-A3245595A00D}">
      <dgm:prSet/>
      <dgm:spPr/>
      <dgm:t>
        <a:bodyPr/>
        <a:lstStyle/>
        <a:p>
          <a:endParaRPr lang="en-US">
            <a:solidFill>
              <a:schemeClr val="bg1"/>
            </a:solidFill>
          </a:endParaRPr>
        </a:p>
      </dgm:t>
    </dgm:pt>
    <dgm:pt modelId="{B91527F5-CC89-4BC8-BA3D-5D14A29D4DAE}" type="sibTrans" cxnId="{A736B130-F3B7-41EB-AFD8-A3245595A00D}">
      <dgm:prSet/>
      <dgm:spPr/>
      <dgm:t>
        <a:bodyPr/>
        <a:lstStyle/>
        <a:p>
          <a:endParaRPr lang="en-US">
            <a:solidFill>
              <a:schemeClr val="bg1"/>
            </a:solidFill>
          </a:endParaRPr>
        </a:p>
      </dgm:t>
    </dgm:pt>
    <dgm:pt modelId="{E2E4F34D-618E-4CF9-B732-3A6A948064E8}">
      <dgm:prSet phldrT="[Text]"/>
      <dgm:spPr/>
      <dgm:t>
        <a:bodyPr/>
        <a:lstStyle/>
        <a:p>
          <a:pPr>
            <a:buNone/>
          </a:pPr>
          <a:r>
            <a:rPr lang="en-US" b="1" dirty="0">
              <a:solidFill>
                <a:schemeClr val="tx1"/>
              </a:solidFill>
            </a:rPr>
            <a:t>Initial Study sample population:</a:t>
          </a:r>
        </a:p>
        <a:p>
          <a:pPr>
            <a:buNone/>
          </a:pPr>
          <a:r>
            <a:rPr lang="en-US" b="1" dirty="0">
              <a:solidFill>
                <a:schemeClr val="tx1"/>
              </a:solidFill>
            </a:rPr>
            <a:t>Randomly select farms from each of 4 housing type groups</a:t>
          </a:r>
        </a:p>
      </dgm:t>
    </dgm:pt>
    <dgm:pt modelId="{F677E9F1-CB31-4728-B0E4-3A9CCB9FB911}" type="parTrans" cxnId="{4787F5C5-B52F-48D9-9AD9-A96F764022C7}">
      <dgm:prSet/>
      <dgm:spPr/>
      <dgm:t>
        <a:bodyPr/>
        <a:lstStyle/>
        <a:p>
          <a:endParaRPr lang="en-US">
            <a:solidFill>
              <a:schemeClr val="bg1"/>
            </a:solidFill>
          </a:endParaRPr>
        </a:p>
      </dgm:t>
    </dgm:pt>
    <dgm:pt modelId="{A1B1EDF4-6777-4156-9792-B59247B1E4EC}" type="sibTrans" cxnId="{4787F5C5-B52F-48D9-9AD9-A96F764022C7}">
      <dgm:prSet/>
      <dgm:spPr/>
      <dgm:t>
        <a:bodyPr/>
        <a:lstStyle/>
        <a:p>
          <a:endParaRPr lang="en-US">
            <a:solidFill>
              <a:schemeClr val="bg1"/>
            </a:solidFill>
          </a:endParaRPr>
        </a:p>
      </dgm:t>
    </dgm:pt>
    <dgm:pt modelId="{E2E7439B-1C8B-486E-9C8A-EBBD0EF55792}">
      <dgm:prSet/>
      <dgm:spPr/>
      <dgm:t>
        <a:bodyPr/>
        <a:lstStyle/>
        <a:p>
          <a:r>
            <a:rPr lang="en-US" b="1" dirty="0">
              <a:solidFill>
                <a:schemeClr val="tx1"/>
              </a:solidFill>
            </a:rPr>
            <a:t>Source population: </a:t>
          </a:r>
        </a:p>
        <a:p>
          <a:r>
            <a:rPr lang="en-US" b="1" dirty="0">
              <a:solidFill>
                <a:schemeClr val="tx1"/>
              </a:solidFill>
            </a:rPr>
            <a:t>Organic dairy farms in Vermont with herd size of 35 to 120 lactating cows</a:t>
          </a:r>
          <a:endParaRPr lang="en-US" b="1" baseline="0" dirty="0">
            <a:solidFill>
              <a:schemeClr val="tx1"/>
            </a:solidFill>
          </a:endParaRPr>
        </a:p>
      </dgm:t>
    </dgm:pt>
    <dgm:pt modelId="{5A6C9E35-007A-445E-8D00-DE1337160FD7}" type="parTrans" cxnId="{50D3C2CF-C6D7-41F7-8FE2-665954A9910B}">
      <dgm:prSet/>
      <dgm:spPr/>
      <dgm:t>
        <a:bodyPr/>
        <a:lstStyle/>
        <a:p>
          <a:endParaRPr lang="en-US">
            <a:solidFill>
              <a:schemeClr val="bg1"/>
            </a:solidFill>
          </a:endParaRPr>
        </a:p>
      </dgm:t>
    </dgm:pt>
    <dgm:pt modelId="{F48C4034-2D2B-4B62-AC0F-4A3315CFA7B4}" type="sibTrans" cxnId="{50D3C2CF-C6D7-41F7-8FE2-665954A9910B}">
      <dgm:prSet/>
      <dgm:spPr/>
      <dgm:t>
        <a:bodyPr/>
        <a:lstStyle/>
        <a:p>
          <a:endParaRPr lang="en-US">
            <a:solidFill>
              <a:schemeClr val="bg1"/>
            </a:solidFill>
          </a:endParaRPr>
        </a:p>
      </dgm:t>
    </dgm:pt>
    <dgm:pt modelId="{E4A0F86B-54D0-4FF5-BA1A-A73F1E7C3AB5}">
      <dgm:prSet custT="1"/>
      <dgm:spPr/>
      <dgm:t>
        <a:bodyPr/>
        <a:lstStyle/>
        <a:p>
          <a:r>
            <a:rPr lang="en-US" sz="1600" b="1" dirty="0">
              <a:solidFill>
                <a:schemeClr val="bg1"/>
              </a:solidFill>
            </a:rPr>
            <a:t>Exclude herds not on monthly DHIA</a:t>
          </a:r>
          <a:endParaRPr lang="en-US" sz="1600" b="1" baseline="0" dirty="0">
            <a:solidFill>
              <a:schemeClr val="bg1"/>
            </a:solidFill>
          </a:endParaRPr>
        </a:p>
      </dgm:t>
    </dgm:pt>
    <dgm:pt modelId="{EB443E28-27A6-4268-A7B1-42910C7630B6}" type="parTrans" cxnId="{12C4B35C-7296-4CBD-9A83-98CA45478FCA}">
      <dgm:prSet/>
      <dgm:spPr/>
      <dgm:t>
        <a:bodyPr/>
        <a:lstStyle/>
        <a:p>
          <a:endParaRPr lang="en-US">
            <a:solidFill>
              <a:schemeClr val="bg1"/>
            </a:solidFill>
          </a:endParaRPr>
        </a:p>
      </dgm:t>
    </dgm:pt>
    <dgm:pt modelId="{960B30E8-468A-4EAE-9CB3-F96C39AD7245}" type="sibTrans" cxnId="{12C4B35C-7296-4CBD-9A83-98CA45478FCA}">
      <dgm:prSet/>
      <dgm:spPr/>
      <dgm:t>
        <a:bodyPr/>
        <a:lstStyle/>
        <a:p>
          <a:endParaRPr lang="en-US">
            <a:solidFill>
              <a:schemeClr val="bg1"/>
            </a:solidFill>
          </a:endParaRPr>
        </a:p>
      </dgm:t>
    </dgm:pt>
    <dgm:pt modelId="{55A25D49-2022-43AA-9062-69340F4F8008}" type="pres">
      <dgm:prSet presAssocID="{42EC6CD3-FB74-4236-8FEB-8B1446D16A48}" presName="rootnode" presStyleCnt="0">
        <dgm:presLayoutVars>
          <dgm:chMax/>
          <dgm:chPref/>
          <dgm:dir/>
          <dgm:animLvl val="lvl"/>
        </dgm:presLayoutVars>
      </dgm:prSet>
      <dgm:spPr/>
      <dgm:t>
        <a:bodyPr/>
        <a:lstStyle/>
        <a:p>
          <a:endParaRPr lang="en-US"/>
        </a:p>
      </dgm:t>
    </dgm:pt>
    <dgm:pt modelId="{AE8B43BD-160B-4DF5-82B8-AFB47955A377}" type="pres">
      <dgm:prSet presAssocID="{AC5ED99C-9E56-4737-82C7-C97980B037C1}" presName="composite" presStyleCnt="0"/>
      <dgm:spPr/>
    </dgm:pt>
    <dgm:pt modelId="{327EAFD9-4A91-4C3B-968A-73068782B21F}" type="pres">
      <dgm:prSet presAssocID="{AC5ED99C-9E56-4737-82C7-C97980B037C1}" presName="bentUpArrow1" presStyleLbl="alignImgPlace1" presStyleIdx="0" presStyleCnt="3"/>
      <dgm:spPr/>
    </dgm:pt>
    <dgm:pt modelId="{370421DC-2B63-4DE0-8A22-8574083E1888}" type="pres">
      <dgm:prSet presAssocID="{AC5ED99C-9E56-4737-82C7-C97980B037C1}" presName="ParentText" presStyleLbl="node1" presStyleIdx="0" presStyleCnt="4" custScaleX="135757" custLinFactNeighborX="-26985" custLinFactNeighborY="2559">
        <dgm:presLayoutVars>
          <dgm:chMax val="1"/>
          <dgm:chPref val="1"/>
          <dgm:bulletEnabled val="1"/>
        </dgm:presLayoutVars>
      </dgm:prSet>
      <dgm:spPr/>
      <dgm:t>
        <a:bodyPr/>
        <a:lstStyle/>
        <a:p>
          <a:endParaRPr lang="en-US"/>
        </a:p>
      </dgm:t>
    </dgm:pt>
    <dgm:pt modelId="{065160A4-A5C7-4387-B473-A30B971E44D3}" type="pres">
      <dgm:prSet presAssocID="{AC5ED99C-9E56-4737-82C7-C97980B037C1}" presName="ChildText" presStyleLbl="revTx" presStyleIdx="0" presStyleCnt="3" custScaleX="254060" custLinFactNeighborX="64022" custLinFactNeighborY="5559">
        <dgm:presLayoutVars>
          <dgm:chMax val="0"/>
          <dgm:chPref val="0"/>
          <dgm:bulletEnabled val="1"/>
        </dgm:presLayoutVars>
      </dgm:prSet>
      <dgm:spPr/>
      <dgm:t>
        <a:bodyPr/>
        <a:lstStyle/>
        <a:p>
          <a:endParaRPr lang="en-US"/>
        </a:p>
      </dgm:t>
    </dgm:pt>
    <dgm:pt modelId="{04679F70-7503-425B-B995-80641260671E}" type="pres">
      <dgm:prSet presAssocID="{60C061F8-CBD0-4F24-81D7-4485DF8BE486}" presName="sibTrans" presStyleCnt="0"/>
      <dgm:spPr/>
    </dgm:pt>
    <dgm:pt modelId="{BAEBF327-8CB0-4B3C-9ADB-F30C7E517708}" type="pres">
      <dgm:prSet presAssocID="{E2E7439B-1C8B-486E-9C8A-EBBD0EF55792}" presName="composite" presStyleCnt="0"/>
      <dgm:spPr/>
    </dgm:pt>
    <dgm:pt modelId="{2A08806E-7B20-41E7-A76A-0134775CBEF7}" type="pres">
      <dgm:prSet presAssocID="{E2E7439B-1C8B-486E-9C8A-EBBD0EF55792}" presName="bentUpArrow1" presStyleLbl="alignImgPlace1" presStyleIdx="1" presStyleCnt="3"/>
      <dgm:spPr/>
    </dgm:pt>
    <dgm:pt modelId="{38AF5FD2-A3DD-4AFD-872D-137748FE843F}" type="pres">
      <dgm:prSet presAssocID="{E2E7439B-1C8B-486E-9C8A-EBBD0EF55792}" presName="ParentText" presStyleLbl="node1" presStyleIdx="1" presStyleCnt="4" custScaleX="135757" custLinFactNeighborX="-18321" custLinFactNeighborY="-1229">
        <dgm:presLayoutVars>
          <dgm:chMax val="1"/>
          <dgm:chPref val="1"/>
          <dgm:bulletEnabled val="1"/>
        </dgm:presLayoutVars>
      </dgm:prSet>
      <dgm:spPr/>
      <dgm:t>
        <a:bodyPr/>
        <a:lstStyle/>
        <a:p>
          <a:endParaRPr lang="en-US"/>
        </a:p>
      </dgm:t>
    </dgm:pt>
    <dgm:pt modelId="{509CEB2D-888D-49FD-A078-CDE3B1630222}" type="pres">
      <dgm:prSet presAssocID="{E2E7439B-1C8B-486E-9C8A-EBBD0EF55792}" presName="ChildText" presStyleLbl="revTx" presStyleIdx="1" presStyleCnt="3" custScaleX="252905" custLinFactNeighborX="83185" custLinFactNeighborY="-3077">
        <dgm:presLayoutVars>
          <dgm:chMax val="0"/>
          <dgm:chPref val="0"/>
          <dgm:bulletEnabled val="1"/>
        </dgm:presLayoutVars>
      </dgm:prSet>
      <dgm:spPr/>
      <dgm:t>
        <a:bodyPr/>
        <a:lstStyle/>
        <a:p>
          <a:endParaRPr lang="en-US"/>
        </a:p>
      </dgm:t>
    </dgm:pt>
    <dgm:pt modelId="{92975088-6CA3-4BFA-A5B3-450023EE2A87}" type="pres">
      <dgm:prSet presAssocID="{F48C4034-2D2B-4B62-AC0F-4A3315CFA7B4}" presName="sibTrans" presStyleCnt="0"/>
      <dgm:spPr/>
    </dgm:pt>
    <dgm:pt modelId="{FC734F92-E8DE-4A0E-8039-23BC169A7423}" type="pres">
      <dgm:prSet presAssocID="{E6A012C5-0801-4827-A266-55295EE2B180}" presName="composite" presStyleCnt="0"/>
      <dgm:spPr/>
    </dgm:pt>
    <dgm:pt modelId="{718CFE87-F6E9-4EFB-BC7E-561A65F40EAD}" type="pres">
      <dgm:prSet presAssocID="{E6A012C5-0801-4827-A266-55295EE2B180}" presName="bentUpArrow1" presStyleLbl="alignImgPlace1" presStyleIdx="2" presStyleCnt="3" custLinFactNeighborX="43765" custLinFactNeighborY="5129"/>
      <dgm:spPr/>
    </dgm:pt>
    <dgm:pt modelId="{FEB28DB6-2654-4BC8-801D-451910E3743C}" type="pres">
      <dgm:prSet presAssocID="{E6A012C5-0801-4827-A266-55295EE2B180}" presName="ParentText" presStyleLbl="node1" presStyleIdx="2" presStyleCnt="4" custScaleX="135757" custLinFactNeighborX="-18715" custLinFactNeighborY="2228">
        <dgm:presLayoutVars>
          <dgm:chMax val="1"/>
          <dgm:chPref val="1"/>
          <dgm:bulletEnabled val="1"/>
        </dgm:presLayoutVars>
      </dgm:prSet>
      <dgm:spPr/>
      <dgm:t>
        <a:bodyPr/>
        <a:lstStyle/>
        <a:p>
          <a:endParaRPr lang="en-US"/>
        </a:p>
      </dgm:t>
    </dgm:pt>
    <dgm:pt modelId="{939AE416-C1F8-4BE4-88ED-935EB53A23BE}" type="pres">
      <dgm:prSet presAssocID="{E6A012C5-0801-4827-A266-55295EE2B180}" presName="ChildText" presStyleLbl="revTx" presStyleIdx="2" presStyleCnt="3" custScaleX="210626" custLinFactNeighborX="55084" custLinFactNeighborY="3846">
        <dgm:presLayoutVars>
          <dgm:chMax val="0"/>
          <dgm:chPref val="0"/>
          <dgm:bulletEnabled val="1"/>
        </dgm:presLayoutVars>
      </dgm:prSet>
      <dgm:spPr/>
      <dgm:t>
        <a:bodyPr/>
        <a:lstStyle/>
        <a:p>
          <a:endParaRPr lang="en-US"/>
        </a:p>
      </dgm:t>
    </dgm:pt>
    <dgm:pt modelId="{F352F17A-F13D-40E7-AC70-C14AB9CD159B}" type="pres">
      <dgm:prSet presAssocID="{223EE351-0C24-4C4F-8F4A-F892FFFFCF22}" presName="sibTrans" presStyleCnt="0"/>
      <dgm:spPr/>
    </dgm:pt>
    <dgm:pt modelId="{884AF9B0-3F2B-4720-B3AC-A84EFF789E52}" type="pres">
      <dgm:prSet presAssocID="{E2E4F34D-618E-4CF9-B732-3A6A948064E8}" presName="composite" presStyleCnt="0"/>
      <dgm:spPr/>
    </dgm:pt>
    <dgm:pt modelId="{F8857300-FEEF-417E-8AD6-996A30BE9AC0}" type="pres">
      <dgm:prSet presAssocID="{E2E4F34D-618E-4CF9-B732-3A6A948064E8}" presName="ParentText" presStyleLbl="node1" presStyleIdx="3" presStyleCnt="4" custScaleX="135757" custLinFactNeighborX="7400" custLinFactNeighborY="-2416">
        <dgm:presLayoutVars>
          <dgm:chMax val="1"/>
          <dgm:chPref val="1"/>
          <dgm:bulletEnabled val="1"/>
        </dgm:presLayoutVars>
      </dgm:prSet>
      <dgm:spPr/>
      <dgm:t>
        <a:bodyPr/>
        <a:lstStyle/>
        <a:p>
          <a:endParaRPr lang="en-US"/>
        </a:p>
      </dgm:t>
    </dgm:pt>
  </dgm:ptLst>
  <dgm:cxnLst>
    <dgm:cxn modelId="{EBD2CEA7-5612-4E9C-8E96-9C2D744FE3B5}" type="presOf" srcId="{42EC6CD3-FB74-4236-8FEB-8B1446D16A48}" destId="{55A25D49-2022-43AA-9062-69340F4F8008}" srcOrd="0" destOrd="0" presId="urn:microsoft.com/office/officeart/2005/8/layout/StepDownProcess"/>
    <dgm:cxn modelId="{531D01A8-143B-4F87-84E6-0ABB20BD310C}" srcId="{AC5ED99C-9E56-4737-82C7-C97980B037C1}" destId="{FA1DCDBA-3C39-49FB-A0BD-47E517DD0B35}" srcOrd="0" destOrd="0" parTransId="{33F97F57-5EDB-456C-85B6-F370566DA0F4}" sibTransId="{409CC53E-FF37-49B7-BB1C-F1E635308A23}"/>
    <dgm:cxn modelId="{C29C53C5-D5A4-4153-9C61-743324B6C358}" type="presOf" srcId="{FA1DCDBA-3C39-49FB-A0BD-47E517DD0B35}" destId="{065160A4-A5C7-4387-B473-A30B971E44D3}" srcOrd="0" destOrd="0" presId="urn:microsoft.com/office/officeart/2005/8/layout/StepDownProcess"/>
    <dgm:cxn modelId="{8AD324D3-F063-4E46-ADA5-13F7C120F052}" type="presOf" srcId="{AC5ED99C-9E56-4737-82C7-C97980B037C1}" destId="{370421DC-2B63-4DE0-8A22-8574083E1888}" srcOrd="0" destOrd="0" presId="urn:microsoft.com/office/officeart/2005/8/layout/StepDownProcess"/>
    <dgm:cxn modelId="{52670EC7-36FC-4CBC-A4C6-25A438297A9C}" type="presOf" srcId="{1C49BF72-BD1B-4F40-9888-579162FEDAC6}" destId="{939AE416-C1F8-4BE4-88ED-935EB53A23BE}" srcOrd="0" destOrd="0" presId="urn:microsoft.com/office/officeart/2005/8/layout/StepDownProcess"/>
    <dgm:cxn modelId="{09351787-87AF-467E-B187-4C81F7C3E6E1}" type="presOf" srcId="{E2E7439B-1C8B-486E-9C8A-EBBD0EF55792}" destId="{38AF5FD2-A3DD-4AFD-872D-137748FE843F}" srcOrd="0" destOrd="0" presId="urn:microsoft.com/office/officeart/2005/8/layout/StepDownProcess"/>
    <dgm:cxn modelId="{6120DBC8-CB15-4203-B8D0-C8107649DC77}" type="presOf" srcId="{E2E4F34D-618E-4CF9-B732-3A6A948064E8}" destId="{F8857300-FEEF-417E-8AD6-996A30BE9AC0}" srcOrd="0" destOrd="0" presId="urn:microsoft.com/office/officeart/2005/8/layout/StepDownProcess"/>
    <dgm:cxn modelId="{41447C2C-677F-4F79-A031-B9B55480C6ED}" type="presOf" srcId="{E4A0F86B-54D0-4FF5-BA1A-A73F1E7C3AB5}" destId="{509CEB2D-888D-49FD-A078-CDE3B1630222}" srcOrd="0" destOrd="0" presId="urn:microsoft.com/office/officeart/2005/8/layout/StepDownProcess"/>
    <dgm:cxn modelId="{A242E88D-D2FC-4E4A-837D-639A0DAD4431}" srcId="{42EC6CD3-FB74-4236-8FEB-8B1446D16A48}" destId="{AC5ED99C-9E56-4737-82C7-C97980B037C1}" srcOrd="0" destOrd="0" parTransId="{0FAF3CDD-79C0-4705-A1FE-F972DDF8E628}" sibTransId="{60C061F8-CBD0-4F24-81D7-4485DF8BE486}"/>
    <dgm:cxn modelId="{50D3C2CF-C6D7-41F7-8FE2-665954A9910B}" srcId="{42EC6CD3-FB74-4236-8FEB-8B1446D16A48}" destId="{E2E7439B-1C8B-486E-9C8A-EBBD0EF55792}" srcOrd="1" destOrd="0" parTransId="{5A6C9E35-007A-445E-8D00-DE1337160FD7}" sibTransId="{F48C4034-2D2B-4B62-AC0F-4A3315CFA7B4}"/>
    <dgm:cxn modelId="{4787F5C5-B52F-48D9-9AD9-A96F764022C7}" srcId="{42EC6CD3-FB74-4236-8FEB-8B1446D16A48}" destId="{E2E4F34D-618E-4CF9-B732-3A6A948064E8}" srcOrd="3" destOrd="0" parTransId="{F677E9F1-CB31-4728-B0E4-3A9CCB9FB911}" sibTransId="{A1B1EDF4-6777-4156-9792-B59247B1E4EC}"/>
    <dgm:cxn modelId="{12C4B35C-7296-4CBD-9A83-98CA45478FCA}" srcId="{E2E7439B-1C8B-486E-9C8A-EBBD0EF55792}" destId="{E4A0F86B-54D0-4FF5-BA1A-A73F1E7C3AB5}" srcOrd="0" destOrd="0" parTransId="{EB443E28-27A6-4268-A7B1-42910C7630B6}" sibTransId="{960B30E8-468A-4EAE-9CB3-F96C39AD7245}"/>
    <dgm:cxn modelId="{BFAA4547-EECC-4B0E-A89E-66DEFFAEE299}" type="presOf" srcId="{E6A012C5-0801-4827-A266-55295EE2B180}" destId="{FEB28DB6-2654-4BC8-801D-451910E3743C}" srcOrd="0" destOrd="0" presId="urn:microsoft.com/office/officeart/2005/8/layout/StepDownProcess"/>
    <dgm:cxn modelId="{A736B130-F3B7-41EB-AFD8-A3245595A00D}" srcId="{E6A012C5-0801-4827-A266-55295EE2B180}" destId="{1C49BF72-BD1B-4F40-9888-579162FEDAC6}" srcOrd="0" destOrd="0" parTransId="{5AD43134-B665-436F-9DFC-20C07F2BFF50}" sibTransId="{B91527F5-CC89-4BC8-BA3D-5D14A29D4DAE}"/>
    <dgm:cxn modelId="{A4224D50-9EC3-451F-A6C3-DD39A27CD2ED}" srcId="{42EC6CD3-FB74-4236-8FEB-8B1446D16A48}" destId="{E6A012C5-0801-4827-A266-55295EE2B180}" srcOrd="2" destOrd="0" parTransId="{C476641B-675E-490C-8845-4427685D2E29}" sibTransId="{223EE351-0C24-4C4F-8F4A-F892FFFFCF22}"/>
    <dgm:cxn modelId="{579FAEBF-818C-4F23-9180-3E78AD4E10FA}" type="presParOf" srcId="{55A25D49-2022-43AA-9062-69340F4F8008}" destId="{AE8B43BD-160B-4DF5-82B8-AFB47955A377}" srcOrd="0" destOrd="0" presId="urn:microsoft.com/office/officeart/2005/8/layout/StepDownProcess"/>
    <dgm:cxn modelId="{F907CC5D-985C-4A6F-96A1-4F725C73D4E1}" type="presParOf" srcId="{AE8B43BD-160B-4DF5-82B8-AFB47955A377}" destId="{327EAFD9-4A91-4C3B-968A-73068782B21F}" srcOrd="0" destOrd="0" presId="urn:microsoft.com/office/officeart/2005/8/layout/StepDownProcess"/>
    <dgm:cxn modelId="{BB4ACE8F-2114-4412-833F-8D38FA73BE12}" type="presParOf" srcId="{AE8B43BD-160B-4DF5-82B8-AFB47955A377}" destId="{370421DC-2B63-4DE0-8A22-8574083E1888}" srcOrd="1" destOrd="0" presId="urn:microsoft.com/office/officeart/2005/8/layout/StepDownProcess"/>
    <dgm:cxn modelId="{46A71FFC-4253-4602-BE86-8B7B246B5DDF}" type="presParOf" srcId="{AE8B43BD-160B-4DF5-82B8-AFB47955A377}" destId="{065160A4-A5C7-4387-B473-A30B971E44D3}" srcOrd="2" destOrd="0" presId="urn:microsoft.com/office/officeart/2005/8/layout/StepDownProcess"/>
    <dgm:cxn modelId="{AAF091C9-27AB-4994-98FA-390B741CE422}" type="presParOf" srcId="{55A25D49-2022-43AA-9062-69340F4F8008}" destId="{04679F70-7503-425B-B995-80641260671E}" srcOrd="1" destOrd="0" presId="urn:microsoft.com/office/officeart/2005/8/layout/StepDownProcess"/>
    <dgm:cxn modelId="{50FC2D56-5816-43B0-9DFC-4AD509206BD5}" type="presParOf" srcId="{55A25D49-2022-43AA-9062-69340F4F8008}" destId="{BAEBF327-8CB0-4B3C-9ADB-F30C7E517708}" srcOrd="2" destOrd="0" presId="urn:microsoft.com/office/officeart/2005/8/layout/StepDownProcess"/>
    <dgm:cxn modelId="{F244E98D-CFD0-46A3-A7AF-2B54771361E5}" type="presParOf" srcId="{BAEBF327-8CB0-4B3C-9ADB-F30C7E517708}" destId="{2A08806E-7B20-41E7-A76A-0134775CBEF7}" srcOrd="0" destOrd="0" presId="urn:microsoft.com/office/officeart/2005/8/layout/StepDownProcess"/>
    <dgm:cxn modelId="{A51F0212-2143-44B4-8795-E760AE322D66}" type="presParOf" srcId="{BAEBF327-8CB0-4B3C-9ADB-F30C7E517708}" destId="{38AF5FD2-A3DD-4AFD-872D-137748FE843F}" srcOrd="1" destOrd="0" presId="urn:microsoft.com/office/officeart/2005/8/layout/StepDownProcess"/>
    <dgm:cxn modelId="{1D722332-CE9F-44EE-93D6-7352E8A7A03D}" type="presParOf" srcId="{BAEBF327-8CB0-4B3C-9ADB-F30C7E517708}" destId="{509CEB2D-888D-49FD-A078-CDE3B1630222}" srcOrd="2" destOrd="0" presId="urn:microsoft.com/office/officeart/2005/8/layout/StepDownProcess"/>
    <dgm:cxn modelId="{F007C71B-925B-4F43-9313-75EF5874AB74}" type="presParOf" srcId="{55A25D49-2022-43AA-9062-69340F4F8008}" destId="{92975088-6CA3-4BFA-A5B3-450023EE2A87}" srcOrd="3" destOrd="0" presId="urn:microsoft.com/office/officeart/2005/8/layout/StepDownProcess"/>
    <dgm:cxn modelId="{F0E0F200-C6F7-4804-9690-5DBFC1405872}" type="presParOf" srcId="{55A25D49-2022-43AA-9062-69340F4F8008}" destId="{FC734F92-E8DE-4A0E-8039-23BC169A7423}" srcOrd="4" destOrd="0" presId="urn:microsoft.com/office/officeart/2005/8/layout/StepDownProcess"/>
    <dgm:cxn modelId="{B0518F36-1594-42AB-9DC7-DD46485B8D99}" type="presParOf" srcId="{FC734F92-E8DE-4A0E-8039-23BC169A7423}" destId="{718CFE87-F6E9-4EFB-BC7E-561A65F40EAD}" srcOrd="0" destOrd="0" presId="urn:microsoft.com/office/officeart/2005/8/layout/StepDownProcess"/>
    <dgm:cxn modelId="{0D78B4E6-C88C-4625-8BEB-3845B9B9400E}" type="presParOf" srcId="{FC734F92-E8DE-4A0E-8039-23BC169A7423}" destId="{FEB28DB6-2654-4BC8-801D-451910E3743C}" srcOrd="1" destOrd="0" presId="urn:microsoft.com/office/officeart/2005/8/layout/StepDownProcess"/>
    <dgm:cxn modelId="{4845DD77-88A7-4D3D-B565-14101D2A193B}" type="presParOf" srcId="{FC734F92-E8DE-4A0E-8039-23BC169A7423}" destId="{939AE416-C1F8-4BE4-88ED-935EB53A23BE}" srcOrd="2" destOrd="0" presId="urn:microsoft.com/office/officeart/2005/8/layout/StepDownProcess"/>
    <dgm:cxn modelId="{00E7904A-60E5-4007-91B5-88EEC91FFEDD}" type="presParOf" srcId="{55A25D49-2022-43AA-9062-69340F4F8008}" destId="{F352F17A-F13D-40E7-AC70-C14AB9CD159B}" srcOrd="5" destOrd="0" presId="urn:microsoft.com/office/officeart/2005/8/layout/StepDownProcess"/>
    <dgm:cxn modelId="{6E5F9BDF-948C-41AC-8E73-D592DD5A3235}" type="presParOf" srcId="{55A25D49-2022-43AA-9062-69340F4F8008}" destId="{884AF9B0-3F2B-4720-B3AC-A84EFF789E52}" srcOrd="6" destOrd="0" presId="urn:microsoft.com/office/officeart/2005/8/layout/StepDownProcess"/>
    <dgm:cxn modelId="{0A04D903-B405-4646-92DC-3BEEE6D4E2BD}" type="presParOf" srcId="{884AF9B0-3F2B-4720-B3AC-A84EFF789E52}" destId="{F8857300-FEEF-417E-8AD6-996A30BE9AC0}"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E3ED94-A726-44F2-ADB2-7875C82E335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50ECFA6-ADCD-4B4A-82E1-165E3FF39B98}">
      <dgm:prSet phldrT="[Text]"/>
      <dgm:spPr/>
      <dgm:t>
        <a:bodyPr/>
        <a:lstStyle/>
        <a:p>
          <a:r>
            <a:rPr lang="en-US" b="1" dirty="0"/>
            <a:t>40 Representative farms:</a:t>
          </a:r>
        </a:p>
        <a:p>
          <a:r>
            <a:rPr lang="en-US" b="1" dirty="0"/>
            <a:t>Organic dairy farms in Vermont with target herd size (35 to 120) and on DHIA (monthly)</a:t>
          </a:r>
          <a:endParaRPr lang="en-US" dirty="0"/>
        </a:p>
      </dgm:t>
    </dgm:pt>
    <dgm:pt modelId="{CBDBA97C-E020-4DEE-A106-323C7140820A}" type="parTrans" cxnId="{42624AD5-A47B-48B6-BFB7-E0419857FACD}">
      <dgm:prSet/>
      <dgm:spPr/>
      <dgm:t>
        <a:bodyPr/>
        <a:lstStyle/>
        <a:p>
          <a:endParaRPr lang="en-US"/>
        </a:p>
      </dgm:t>
    </dgm:pt>
    <dgm:pt modelId="{2FE29D2A-EB44-4571-BADB-BF3704D7A606}" type="sibTrans" cxnId="{42624AD5-A47B-48B6-BFB7-E0419857FACD}">
      <dgm:prSet/>
      <dgm:spPr/>
      <dgm:t>
        <a:bodyPr/>
        <a:lstStyle/>
        <a:p>
          <a:endParaRPr lang="en-US"/>
        </a:p>
      </dgm:t>
    </dgm:pt>
    <dgm:pt modelId="{D15745C1-B09D-474D-94DF-A5073CB3B5D8}">
      <dgm:prSet phldrT="[Text]"/>
      <dgm:spPr/>
      <dgm:t>
        <a:bodyPr/>
        <a:lstStyle/>
        <a:p>
          <a:r>
            <a:rPr lang="en-US" dirty="0"/>
            <a:t>Bedded pack (10)</a:t>
          </a:r>
        </a:p>
      </dgm:t>
    </dgm:pt>
    <dgm:pt modelId="{5C757B64-2E47-408F-AC79-ADB5011628B4}" type="parTrans" cxnId="{FBBECBA4-DC26-4CF6-B38C-4066D6B335BA}">
      <dgm:prSet/>
      <dgm:spPr/>
      <dgm:t>
        <a:bodyPr/>
        <a:lstStyle/>
        <a:p>
          <a:endParaRPr lang="en-US"/>
        </a:p>
      </dgm:t>
    </dgm:pt>
    <dgm:pt modelId="{A817EAC3-90BF-46F9-BC9B-0E985896F1A8}" type="sibTrans" cxnId="{FBBECBA4-DC26-4CF6-B38C-4066D6B335BA}">
      <dgm:prSet/>
      <dgm:spPr/>
      <dgm:t>
        <a:bodyPr/>
        <a:lstStyle/>
        <a:p>
          <a:endParaRPr lang="en-US"/>
        </a:p>
      </dgm:t>
    </dgm:pt>
    <dgm:pt modelId="{BE40E929-71C9-4981-95A1-75CAEC581EE1}">
      <dgm:prSet phldrT="[Text]"/>
      <dgm:spPr/>
      <dgm:t>
        <a:bodyPr/>
        <a:lstStyle/>
        <a:p>
          <a:r>
            <a:rPr lang="en-US" dirty="0"/>
            <a:t>Free stall: wood bedding (10)</a:t>
          </a:r>
        </a:p>
      </dgm:t>
    </dgm:pt>
    <dgm:pt modelId="{C21A1D67-A699-4C77-8B79-12073C833160}" type="parTrans" cxnId="{57A3A690-E9BD-4711-BBA6-784E5CF9E60F}">
      <dgm:prSet/>
      <dgm:spPr/>
      <dgm:t>
        <a:bodyPr/>
        <a:lstStyle/>
        <a:p>
          <a:endParaRPr lang="en-US"/>
        </a:p>
      </dgm:t>
    </dgm:pt>
    <dgm:pt modelId="{B12AAFB2-6B48-42FD-9535-1D6ED2C47A04}" type="sibTrans" cxnId="{57A3A690-E9BD-4711-BBA6-784E5CF9E60F}">
      <dgm:prSet/>
      <dgm:spPr/>
      <dgm:t>
        <a:bodyPr/>
        <a:lstStyle/>
        <a:p>
          <a:endParaRPr lang="en-US"/>
        </a:p>
      </dgm:t>
    </dgm:pt>
    <dgm:pt modelId="{4F14EF69-9F75-432F-B431-04BA7A17028E}">
      <dgm:prSet/>
      <dgm:spPr/>
      <dgm:t>
        <a:bodyPr/>
        <a:lstStyle/>
        <a:p>
          <a:r>
            <a:rPr lang="en-US" dirty="0"/>
            <a:t>Tie stall: wood bedding (10)</a:t>
          </a:r>
        </a:p>
      </dgm:t>
    </dgm:pt>
    <dgm:pt modelId="{9337065A-91EA-4047-A694-67C968A0EA83}" type="parTrans" cxnId="{C004A62C-15C7-4958-8C05-E9BFBAD2992E}">
      <dgm:prSet/>
      <dgm:spPr/>
      <dgm:t>
        <a:bodyPr/>
        <a:lstStyle/>
        <a:p>
          <a:endParaRPr lang="en-US"/>
        </a:p>
      </dgm:t>
    </dgm:pt>
    <dgm:pt modelId="{F4FA9BBE-2B4F-4661-83CD-EA5E633F0FCE}" type="sibTrans" cxnId="{C004A62C-15C7-4958-8C05-E9BFBAD2992E}">
      <dgm:prSet/>
      <dgm:spPr/>
      <dgm:t>
        <a:bodyPr/>
        <a:lstStyle/>
        <a:p>
          <a:endParaRPr lang="en-US"/>
        </a:p>
      </dgm:t>
    </dgm:pt>
    <dgm:pt modelId="{2636449A-9DAB-4C71-8EF8-1490565DD457}">
      <dgm:prSet/>
      <dgm:spPr/>
      <dgm:t>
        <a:bodyPr/>
        <a:lstStyle/>
        <a:p>
          <a:r>
            <a:rPr lang="en-US" dirty="0"/>
            <a:t>Free stall: sand bedding (10)</a:t>
          </a:r>
        </a:p>
      </dgm:t>
    </dgm:pt>
    <dgm:pt modelId="{B8C2FCCB-6E20-4A41-B786-239F9690EA8D}" type="parTrans" cxnId="{ECB6B544-6447-45CB-BE34-6F188E47E8AA}">
      <dgm:prSet/>
      <dgm:spPr/>
      <dgm:t>
        <a:bodyPr/>
        <a:lstStyle/>
        <a:p>
          <a:endParaRPr lang="en-US"/>
        </a:p>
      </dgm:t>
    </dgm:pt>
    <dgm:pt modelId="{9DD7B6EC-3A55-4610-8B76-E54A745B7E3F}" type="sibTrans" cxnId="{ECB6B544-6447-45CB-BE34-6F188E47E8AA}">
      <dgm:prSet/>
      <dgm:spPr/>
      <dgm:t>
        <a:bodyPr/>
        <a:lstStyle/>
        <a:p>
          <a:endParaRPr lang="en-US"/>
        </a:p>
      </dgm:t>
    </dgm:pt>
    <dgm:pt modelId="{B3D48DB7-A38F-49E4-A85D-E10E17B8683F}" type="pres">
      <dgm:prSet presAssocID="{2FE3ED94-A726-44F2-ADB2-7875C82E335F}" presName="hierChild1" presStyleCnt="0">
        <dgm:presLayoutVars>
          <dgm:orgChart val="1"/>
          <dgm:chPref val="1"/>
          <dgm:dir/>
          <dgm:animOne val="branch"/>
          <dgm:animLvl val="lvl"/>
          <dgm:resizeHandles/>
        </dgm:presLayoutVars>
      </dgm:prSet>
      <dgm:spPr/>
      <dgm:t>
        <a:bodyPr/>
        <a:lstStyle/>
        <a:p>
          <a:endParaRPr lang="en-US"/>
        </a:p>
      </dgm:t>
    </dgm:pt>
    <dgm:pt modelId="{D265ACBC-9934-4B10-81A9-2EF567B52A73}" type="pres">
      <dgm:prSet presAssocID="{550ECFA6-ADCD-4B4A-82E1-165E3FF39B98}" presName="hierRoot1" presStyleCnt="0">
        <dgm:presLayoutVars>
          <dgm:hierBranch val="init"/>
        </dgm:presLayoutVars>
      </dgm:prSet>
      <dgm:spPr/>
    </dgm:pt>
    <dgm:pt modelId="{8582BD8B-16E8-47F6-B553-701721F69D24}" type="pres">
      <dgm:prSet presAssocID="{550ECFA6-ADCD-4B4A-82E1-165E3FF39B98}" presName="rootComposite1" presStyleCnt="0"/>
      <dgm:spPr/>
    </dgm:pt>
    <dgm:pt modelId="{25C78022-258C-4CDD-880E-17495005E6F1}" type="pres">
      <dgm:prSet presAssocID="{550ECFA6-ADCD-4B4A-82E1-165E3FF39B98}" presName="rootText1" presStyleLbl="node0" presStyleIdx="0" presStyleCnt="1" custScaleX="296725" custScaleY="206985" custLinFactNeighborX="-817" custLinFactNeighborY="-24523">
        <dgm:presLayoutVars>
          <dgm:chPref val="3"/>
        </dgm:presLayoutVars>
      </dgm:prSet>
      <dgm:spPr/>
      <dgm:t>
        <a:bodyPr/>
        <a:lstStyle/>
        <a:p>
          <a:endParaRPr lang="en-US"/>
        </a:p>
      </dgm:t>
    </dgm:pt>
    <dgm:pt modelId="{2352DCA9-8D37-4A6D-84E5-EFDB12251FCA}" type="pres">
      <dgm:prSet presAssocID="{550ECFA6-ADCD-4B4A-82E1-165E3FF39B98}" presName="rootConnector1" presStyleLbl="node1" presStyleIdx="0" presStyleCnt="0"/>
      <dgm:spPr/>
      <dgm:t>
        <a:bodyPr/>
        <a:lstStyle/>
        <a:p>
          <a:endParaRPr lang="en-US"/>
        </a:p>
      </dgm:t>
    </dgm:pt>
    <dgm:pt modelId="{C0EB7425-3BDD-420E-B89A-489FCCE4652E}" type="pres">
      <dgm:prSet presAssocID="{550ECFA6-ADCD-4B4A-82E1-165E3FF39B98}" presName="hierChild2" presStyleCnt="0"/>
      <dgm:spPr/>
    </dgm:pt>
    <dgm:pt modelId="{92232AE3-45E5-4724-8D3B-D13A52833573}" type="pres">
      <dgm:prSet presAssocID="{5C757B64-2E47-408F-AC79-ADB5011628B4}" presName="Name37" presStyleLbl="parChTrans1D2" presStyleIdx="0" presStyleCnt="4"/>
      <dgm:spPr/>
      <dgm:t>
        <a:bodyPr/>
        <a:lstStyle/>
        <a:p>
          <a:endParaRPr lang="en-US"/>
        </a:p>
      </dgm:t>
    </dgm:pt>
    <dgm:pt modelId="{0100E4EB-B9CD-4CC7-B947-FF0592A06F6B}" type="pres">
      <dgm:prSet presAssocID="{D15745C1-B09D-474D-94DF-A5073CB3B5D8}" presName="hierRoot2" presStyleCnt="0">
        <dgm:presLayoutVars>
          <dgm:hierBranch val="init"/>
        </dgm:presLayoutVars>
      </dgm:prSet>
      <dgm:spPr/>
    </dgm:pt>
    <dgm:pt modelId="{40C49050-FA55-47D1-8BE5-37BAC10AE4F2}" type="pres">
      <dgm:prSet presAssocID="{D15745C1-B09D-474D-94DF-A5073CB3B5D8}" presName="rootComposite" presStyleCnt="0"/>
      <dgm:spPr/>
    </dgm:pt>
    <dgm:pt modelId="{F43E2F0D-A55D-48D0-B5E9-5241B42AAC9F}" type="pres">
      <dgm:prSet presAssocID="{D15745C1-B09D-474D-94DF-A5073CB3B5D8}" presName="rootText" presStyleLbl="node2" presStyleIdx="0" presStyleCnt="4">
        <dgm:presLayoutVars>
          <dgm:chPref val="3"/>
        </dgm:presLayoutVars>
      </dgm:prSet>
      <dgm:spPr/>
      <dgm:t>
        <a:bodyPr/>
        <a:lstStyle/>
        <a:p>
          <a:endParaRPr lang="en-US"/>
        </a:p>
      </dgm:t>
    </dgm:pt>
    <dgm:pt modelId="{5C6E0C5D-39CC-4A80-8C19-C63919A667DE}" type="pres">
      <dgm:prSet presAssocID="{D15745C1-B09D-474D-94DF-A5073CB3B5D8}" presName="rootConnector" presStyleLbl="node2" presStyleIdx="0" presStyleCnt="4"/>
      <dgm:spPr/>
      <dgm:t>
        <a:bodyPr/>
        <a:lstStyle/>
        <a:p>
          <a:endParaRPr lang="en-US"/>
        </a:p>
      </dgm:t>
    </dgm:pt>
    <dgm:pt modelId="{14D4150E-21ED-4B8B-B285-87C6BF7D95F6}" type="pres">
      <dgm:prSet presAssocID="{D15745C1-B09D-474D-94DF-A5073CB3B5D8}" presName="hierChild4" presStyleCnt="0"/>
      <dgm:spPr/>
    </dgm:pt>
    <dgm:pt modelId="{41733BA4-9C33-414C-B61E-FB06B34E9078}" type="pres">
      <dgm:prSet presAssocID="{D15745C1-B09D-474D-94DF-A5073CB3B5D8}" presName="hierChild5" presStyleCnt="0"/>
      <dgm:spPr/>
    </dgm:pt>
    <dgm:pt modelId="{7624E6BA-2113-4F07-BFB9-BCA639184F8E}" type="pres">
      <dgm:prSet presAssocID="{9337065A-91EA-4047-A694-67C968A0EA83}" presName="Name37" presStyleLbl="parChTrans1D2" presStyleIdx="1" presStyleCnt="4"/>
      <dgm:spPr/>
      <dgm:t>
        <a:bodyPr/>
        <a:lstStyle/>
        <a:p>
          <a:endParaRPr lang="en-US"/>
        </a:p>
      </dgm:t>
    </dgm:pt>
    <dgm:pt modelId="{29F0B80E-6DFF-4360-A347-A9A45EAF6537}" type="pres">
      <dgm:prSet presAssocID="{4F14EF69-9F75-432F-B431-04BA7A17028E}" presName="hierRoot2" presStyleCnt="0">
        <dgm:presLayoutVars>
          <dgm:hierBranch val="init"/>
        </dgm:presLayoutVars>
      </dgm:prSet>
      <dgm:spPr/>
    </dgm:pt>
    <dgm:pt modelId="{4B4ACC4D-671F-41B2-B581-2DC701B905E1}" type="pres">
      <dgm:prSet presAssocID="{4F14EF69-9F75-432F-B431-04BA7A17028E}" presName="rootComposite" presStyleCnt="0"/>
      <dgm:spPr/>
    </dgm:pt>
    <dgm:pt modelId="{49420EC0-15D9-4F2B-AC19-09FEC8F1CC04}" type="pres">
      <dgm:prSet presAssocID="{4F14EF69-9F75-432F-B431-04BA7A17028E}" presName="rootText" presStyleLbl="node2" presStyleIdx="1" presStyleCnt="4">
        <dgm:presLayoutVars>
          <dgm:chPref val="3"/>
        </dgm:presLayoutVars>
      </dgm:prSet>
      <dgm:spPr/>
      <dgm:t>
        <a:bodyPr/>
        <a:lstStyle/>
        <a:p>
          <a:endParaRPr lang="en-US"/>
        </a:p>
      </dgm:t>
    </dgm:pt>
    <dgm:pt modelId="{4701AACD-95BA-4BE0-BFF9-EA6C51C7701C}" type="pres">
      <dgm:prSet presAssocID="{4F14EF69-9F75-432F-B431-04BA7A17028E}" presName="rootConnector" presStyleLbl="node2" presStyleIdx="1" presStyleCnt="4"/>
      <dgm:spPr/>
      <dgm:t>
        <a:bodyPr/>
        <a:lstStyle/>
        <a:p>
          <a:endParaRPr lang="en-US"/>
        </a:p>
      </dgm:t>
    </dgm:pt>
    <dgm:pt modelId="{BE216DB2-4511-4E67-ABCF-1F70CB004BEF}" type="pres">
      <dgm:prSet presAssocID="{4F14EF69-9F75-432F-B431-04BA7A17028E}" presName="hierChild4" presStyleCnt="0"/>
      <dgm:spPr/>
    </dgm:pt>
    <dgm:pt modelId="{6E84F4B8-F7D4-4EFC-9642-470405783EF5}" type="pres">
      <dgm:prSet presAssocID="{4F14EF69-9F75-432F-B431-04BA7A17028E}" presName="hierChild5" presStyleCnt="0"/>
      <dgm:spPr/>
    </dgm:pt>
    <dgm:pt modelId="{7E6E0F6D-E18F-414A-92EC-50DEDF026F15}" type="pres">
      <dgm:prSet presAssocID="{B8C2FCCB-6E20-4A41-B786-239F9690EA8D}" presName="Name37" presStyleLbl="parChTrans1D2" presStyleIdx="2" presStyleCnt="4"/>
      <dgm:spPr/>
      <dgm:t>
        <a:bodyPr/>
        <a:lstStyle/>
        <a:p>
          <a:endParaRPr lang="en-US"/>
        </a:p>
      </dgm:t>
    </dgm:pt>
    <dgm:pt modelId="{CFF98A9B-34BF-4A5D-B861-F102D1B7E9FE}" type="pres">
      <dgm:prSet presAssocID="{2636449A-9DAB-4C71-8EF8-1490565DD457}" presName="hierRoot2" presStyleCnt="0">
        <dgm:presLayoutVars>
          <dgm:hierBranch val="init"/>
        </dgm:presLayoutVars>
      </dgm:prSet>
      <dgm:spPr/>
    </dgm:pt>
    <dgm:pt modelId="{ED1F0190-667E-41E6-A152-42DFCC177886}" type="pres">
      <dgm:prSet presAssocID="{2636449A-9DAB-4C71-8EF8-1490565DD457}" presName="rootComposite" presStyleCnt="0"/>
      <dgm:spPr/>
    </dgm:pt>
    <dgm:pt modelId="{9CFED9C8-DE99-40EA-B1CC-AE4870428200}" type="pres">
      <dgm:prSet presAssocID="{2636449A-9DAB-4C71-8EF8-1490565DD457}" presName="rootText" presStyleLbl="node2" presStyleIdx="2" presStyleCnt="4">
        <dgm:presLayoutVars>
          <dgm:chPref val="3"/>
        </dgm:presLayoutVars>
      </dgm:prSet>
      <dgm:spPr/>
      <dgm:t>
        <a:bodyPr/>
        <a:lstStyle/>
        <a:p>
          <a:endParaRPr lang="en-US"/>
        </a:p>
      </dgm:t>
    </dgm:pt>
    <dgm:pt modelId="{AA70DC16-8454-4EF6-A997-C776BB159E4A}" type="pres">
      <dgm:prSet presAssocID="{2636449A-9DAB-4C71-8EF8-1490565DD457}" presName="rootConnector" presStyleLbl="node2" presStyleIdx="2" presStyleCnt="4"/>
      <dgm:spPr/>
      <dgm:t>
        <a:bodyPr/>
        <a:lstStyle/>
        <a:p>
          <a:endParaRPr lang="en-US"/>
        </a:p>
      </dgm:t>
    </dgm:pt>
    <dgm:pt modelId="{B5C36F5D-CBFD-4197-B9AB-0DB7D676C212}" type="pres">
      <dgm:prSet presAssocID="{2636449A-9DAB-4C71-8EF8-1490565DD457}" presName="hierChild4" presStyleCnt="0"/>
      <dgm:spPr/>
    </dgm:pt>
    <dgm:pt modelId="{B8DE8FBD-9D32-4C2C-99E1-842E8F302273}" type="pres">
      <dgm:prSet presAssocID="{2636449A-9DAB-4C71-8EF8-1490565DD457}" presName="hierChild5" presStyleCnt="0"/>
      <dgm:spPr/>
    </dgm:pt>
    <dgm:pt modelId="{C3C65D41-A97C-48F9-B54C-E40E0B243123}" type="pres">
      <dgm:prSet presAssocID="{C21A1D67-A699-4C77-8B79-12073C833160}" presName="Name37" presStyleLbl="parChTrans1D2" presStyleIdx="3" presStyleCnt="4"/>
      <dgm:spPr/>
      <dgm:t>
        <a:bodyPr/>
        <a:lstStyle/>
        <a:p>
          <a:endParaRPr lang="en-US"/>
        </a:p>
      </dgm:t>
    </dgm:pt>
    <dgm:pt modelId="{9F170956-4C5E-476D-9219-0CE1940F3D3B}" type="pres">
      <dgm:prSet presAssocID="{BE40E929-71C9-4981-95A1-75CAEC581EE1}" presName="hierRoot2" presStyleCnt="0">
        <dgm:presLayoutVars>
          <dgm:hierBranch val="init"/>
        </dgm:presLayoutVars>
      </dgm:prSet>
      <dgm:spPr/>
    </dgm:pt>
    <dgm:pt modelId="{A81A6690-7D33-4B8B-BD47-730F553DF987}" type="pres">
      <dgm:prSet presAssocID="{BE40E929-71C9-4981-95A1-75CAEC581EE1}" presName="rootComposite" presStyleCnt="0"/>
      <dgm:spPr/>
    </dgm:pt>
    <dgm:pt modelId="{7E5275B9-1D5A-4606-9539-AAA37BFF870A}" type="pres">
      <dgm:prSet presAssocID="{BE40E929-71C9-4981-95A1-75CAEC581EE1}" presName="rootText" presStyleLbl="node2" presStyleIdx="3" presStyleCnt="4">
        <dgm:presLayoutVars>
          <dgm:chPref val="3"/>
        </dgm:presLayoutVars>
      </dgm:prSet>
      <dgm:spPr/>
      <dgm:t>
        <a:bodyPr/>
        <a:lstStyle/>
        <a:p>
          <a:endParaRPr lang="en-US"/>
        </a:p>
      </dgm:t>
    </dgm:pt>
    <dgm:pt modelId="{20D12B77-2661-4A9A-9D97-7F4D8C24EB7B}" type="pres">
      <dgm:prSet presAssocID="{BE40E929-71C9-4981-95A1-75CAEC581EE1}" presName="rootConnector" presStyleLbl="node2" presStyleIdx="3" presStyleCnt="4"/>
      <dgm:spPr/>
      <dgm:t>
        <a:bodyPr/>
        <a:lstStyle/>
        <a:p>
          <a:endParaRPr lang="en-US"/>
        </a:p>
      </dgm:t>
    </dgm:pt>
    <dgm:pt modelId="{374FD278-BD02-40F4-A552-A6B38F6EABB8}" type="pres">
      <dgm:prSet presAssocID="{BE40E929-71C9-4981-95A1-75CAEC581EE1}" presName="hierChild4" presStyleCnt="0"/>
      <dgm:spPr/>
    </dgm:pt>
    <dgm:pt modelId="{498EC20A-397E-4F93-945D-F8EDC32F7509}" type="pres">
      <dgm:prSet presAssocID="{BE40E929-71C9-4981-95A1-75CAEC581EE1}" presName="hierChild5" presStyleCnt="0"/>
      <dgm:spPr/>
    </dgm:pt>
    <dgm:pt modelId="{B79532EC-D1DA-4E30-9C62-7E1979F2C49B}" type="pres">
      <dgm:prSet presAssocID="{550ECFA6-ADCD-4B4A-82E1-165E3FF39B98}" presName="hierChild3" presStyleCnt="0"/>
      <dgm:spPr/>
    </dgm:pt>
  </dgm:ptLst>
  <dgm:cxnLst>
    <dgm:cxn modelId="{ECB6B544-6447-45CB-BE34-6F188E47E8AA}" srcId="{550ECFA6-ADCD-4B4A-82E1-165E3FF39B98}" destId="{2636449A-9DAB-4C71-8EF8-1490565DD457}" srcOrd="2" destOrd="0" parTransId="{B8C2FCCB-6E20-4A41-B786-239F9690EA8D}" sibTransId="{9DD7B6EC-3A55-4610-8B76-E54A745B7E3F}"/>
    <dgm:cxn modelId="{AC08B8C5-B597-4838-AA79-9D5CB1FB3C9B}" type="presOf" srcId="{BE40E929-71C9-4981-95A1-75CAEC581EE1}" destId="{7E5275B9-1D5A-4606-9539-AAA37BFF870A}" srcOrd="0" destOrd="0" presId="urn:microsoft.com/office/officeart/2005/8/layout/orgChart1"/>
    <dgm:cxn modelId="{086E5AA9-FC51-405A-972A-B00D83F5E94F}" type="presOf" srcId="{4F14EF69-9F75-432F-B431-04BA7A17028E}" destId="{49420EC0-15D9-4F2B-AC19-09FEC8F1CC04}" srcOrd="0" destOrd="0" presId="urn:microsoft.com/office/officeart/2005/8/layout/orgChart1"/>
    <dgm:cxn modelId="{5EA69EB9-A0D9-4430-AFBD-2E30D4B85A53}" type="presOf" srcId="{5C757B64-2E47-408F-AC79-ADB5011628B4}" destId="{92232AE3-45E5-4724-8D3B-D13A52833573}" srcOrd="0" destOrd="0" presId="urn:microsoft.com/office/officeart/2005/8/layout/orgChart1"/>
    <dgm:cxn modelId="{990FCCD3-D93E-4BEC-96FC-81B2C2FA6949}" type="presOf" srcId="{4F14EF69-9F75-432F-B431-04BA7A17028E}" destId="{4701AACD-95BA-4BE0-BFF9-EA6C51C7701C}" srcOrd="1" destOrd="0" presId="urn:microsoft.com/office/officeart/2005/8/layout/orgChart1"/>
    <dgm:cxn modelId="{EC87A535-6292-4077-ADF4-248850511E7B}" type="presOf" srcId="{BE40E929-71C9-4981-95A1-75CAEC581EE1}" destId="{20D12B77-2661-4A9A-9D97-7F4D8C24EB7B}" srcOrd="1" destOrd="0" presId="urn:microsoft.com/office/officeart/2005/8/layout/orgChart1"/>
    <dgm:cxn modelId="{C004A62C-15C7-4958-8C05-E9BFBAD2992E}" srcId="{550ECFA6-ADCD-4B4A-82E1-165E3FF39B98}" destId="{4F14EF69-9F75-432F-B431-04BA7A17028E}" srcOrd="1" destOrd="0" parTransId="{9337065A-91EA-4047-A694-67C968A0EA83}" sibTransId="{F4FA9BBE-2B4F-4661-83CD-EA5E633F0FCE}"/>
    <dgm:cxn modelId="{7ABDFFDC-618F-40C5-92D1-51D1AFA96170}" type="presOf" srcId="{D15745C1-B09D-474D-94DF-A5073CB3B5D8}" destId="{F43E2F0D-A55D-48D0-B5E9-5241B42AAC9F}" srcOrd="0" destOrd="0" presId="urn:microsoft.com/office/officeart/2005/8/layout/orgChart1"/>
    <dgm:cxn modelId="{E3DC7192-41A4-4CAE-9806-C3E22746A033}" type="presOf" srcId="{2636449A-9DAB-4C71-8EF8-1490565DD457}" destId="{AA70DC16-8454-4EF6-A997-C776BB159E4A}" srcOrd="1" destOrd="0" presId="urn:microsoft.com/office/officeart/2005/8/layout/orgChart1"/>
    <dgm:cxn modelId="{B33A2E35-8ADC-4EA9-A8D0-E529E15A6884}" type="presOf" srcId="{2636449A-9DAB-4C71-8EF8-1490565DD457}" destId="{9CFED9C8-DE99-40EA-B1CC-AE4870428200}" srcOrd="0" destOrd="0" presId="urn:microsoft.com/office/officeart/2005/8/layout/orgChart1"/>
    <dgm:cxn modelId="{7DC3C458-4A30-418F-8996-6D0D3D23E540}" type="presOf" srcId="{C21A1D67-A699-4C77-8B79-12073C833160}" destId="{C3C65D41-A97C-48F9-B54C-E40E0B243123}" srcOrd="0" destOrd="0" presId="urn:microsoft.com/office/officeart/2005/8/layout/orgChart1"/>
    <dgm:cxn modelId="{FBBECBA4-DC26-4CF6-B38C-4066D6B335BA}" srcId="{550ECFA6-ADCD-4B4A-82E1-165E3FF39B98}" destId="{D15745C1-B09D-474D-94DF-A5073CB3B5D8}" srcOrd="0" destOrd="0" parTransId="{5C757B64-2E47-408F-AC79-ADB5011628B4}" sibTransId="{A817EAC3-90BF-46F9-BC9B-0E985896F1A8}"/>
    <dgm:cxn modelId="{A7EA0BF0-8A7D-4A49-BCA9-DD5A55B3B386}" type="presOf" srcId="{9337065A-91EA-4047-A694-67C968A0EA83}" destId="{7624E6BA-2113-4F07-BFB9-BCA639184F8E}" srcOrd="0" destOrd="0" presId="urn:microsoft.com/office/officeart/2005/8/layout/orgChart1"/>
    <dgm:cxn modelId="{FADFD38F-1A43-40F3-A739-1AB78241C67A}" type="presOf" srcId="{550ECFA6-ADCD-4B4A-82E1-165E3FF39B98}" destId="{25C78022-258C-4CDD-880E-17495005E6F1}" srcOrd="0" destOrd="0" presId="urn:microsoft.com/office/officeart/2005/8/layout/orgChart1"/>
    <dgm:cxn modelId="{57A3A690-E9BD-4711-BBA6-784E5CF9E60F}" srcId="{550ECFA6-ADCD-4B4A-82E1-165E3FF39B98}" destId="{BE40E929-71C9-4981-95A1-75CAEC581EE1}" srcOrd="3" destOrd="0" parTransId="{C21A1D67-A699-4C77-8B79-12073C833160}" sibTransId="{B12AAFB2-6B48-42FD-9535-1D6ED2C47A04}"/>
    <dgm:cxn modelId="{42624AD5-A47B-48B6-BFB7-E0419857FACD}" srcId="{2FE3ED94-A726-44F2-ADB2-7875C82E335F}" destId="{550ECFA6-ADCD-4B4A-82E1-165E3FF39B98}" srcOrd="0" destOrd="0" parTransId="{CBDBA97C-E020-4DEE-A106-323C7140820A}" sibTransId="{2FE29D2A-EB44-4571-BADB-BF3704D7A606}"/>
    <dgm:cxn modelId="{99F29F1B-7069-4654-8845-251B83E6E32E}" type="presOf" srcId="{2FE3ED94-A726-44F2-ADB2-7875C82E335F}" destId="{B3D48DB7-A38F-49E4-A85D-E10E17B8683F}" srcOrd="0" destOrd="0" presId="urn:microsoft.com/office/officeart/2005/8/layout/orgChart1"/>
    <dgm:cxn modelId="{8A73F047-57C6-4871-B642-7486AC1BD059}" type="presOf" srcId="{B8C2FCCB-6E20-4A41-B786-239F9690EA8D}" destId="{7E6E0F6D-E18F-414A-92EC-50DEDF026F15}" srcOrd="0" destOrd="0" presId="urn:microsoft.com/office/officeart/2005/8/layout/orgChart1"/>
    <dgm:cxn modelId="{45F5FF82-4196-45DF-BEDB-C2739EC40AB8}" type="presOf" srcId="{550ECFA6-ADCD-4B4A-82E1-165E3FF39B98}" destId="{2352DCA9-8D37-4A6D-84E5-EFDB12251FCA}" srcOrd="1" destOrd="0" presId="urn:microsoft.com/office/officeart/2005/8/layout/orgChart1"/>
    <dgm:cxn modelId="{0780ECD0-F57A-467D-B158-AD89B922A266}" type="presOf" srcId="{D15745C1-B09D-474D-94DF-A5073CB3B5D8}" destId="{5C6E0C5D-39CC-4A80-8C19-C63919A667DE}" srcOrd="1" destOrd="0" presId="urn:microsoft.com/office/officeart/2005/8/layout/orgChart1"/>
    <dgm:cxn modelId="{E4E2A32F-3F80-4F74-8387-43937B0F8611}" type="presParOf" srcId="{B3D48DB7-A38F-49E4-A85D-E10E17B8683F}" destId="{D265ACBC-9934-4B10-81A9-2EF567B52A73}" srcOrd="0" destOrd="0" presId="urn:microsoft.com/office/officeart/2005/8/layout/orgChart1"/>
    <dgm:cxn modelId="{3D000779-AD4C-4AA0-A547-C594BF73E0F3}" type="presParOf" srcId="{D265ACBC-9934-4B10-81A9-2EF567B52A73}" destId="{8582BD8B-16E8-47F6-B553-701721F69D24}" srcOrd="0" destOrd="0" presId="urn:microsoft.com/office/officeart/2005/8/layout/orgChart1"/>
    <dgm:cxn modelId="{2EB2C882-AB57-42E2-9B02-DC0E52783B2D}" type="presParOf" srcId="{8582BD8B-16E8-47F6-B553-701721F69D24}" destId="{25C78022-258C-4CDD-880E-17495005E6F1}" srcOrd="0" destOrd="0" presId="urn:microsoft.com/office/officeart/2005/8/layout/orgChart1"/>
    <dgm:cxn modelId="{2FB461CC-53E7-493C-9D0F-17B9B16D5075}" type="presParOf" srcId="{8582BD8B-16E8-47F6-B553-701721F69D24}" destId="{2352DCA9-8D37-4A6D-84E5-EFDB12251FCA}" srcOrd="1" destOrd="0" presId="urn:microsoft.com/office/officeart/2005/8/layout/orgChart1"/>
    <dgm:cxn modelId="{D1453EE1-E0EF-43E5-B0BD-C60A99B26D12}" type="presParOf" srcId="{D265ACBC-9934-4B10-81A9-2EF567B52A73}" destId="{C0EB7425-3BDD-420E-B89A-489FCCE4652E}" srcOrd="1" destOrd="0" presId="urn:microsoft.com/office/officeart/2005/8/layout/orgChart1"/>
    <dgm:cxn modelId="{6DCDE814-15A2-43AC-A93A-3857DC04412A}" type="presParOf" srcId="{C0EB7425-3BDD-420E-B89A-489FCCE4652E}" destId="{92232AE3-45E5-4724-8D3B-D13A52833573}" srcOrd="0" destOrd="0" presId="urn:microsoft.com/office/officeart/2005/8/layout/orgChart1"/>
    <dgm:cxn modelId="{0E3D3688-9247-4835-BF3E-8E25256816A8}" type="presParOf" srcId="{C0EB7425-3BDD-420E-B89A-489FCCE4652E}" destId="{0100E4EB-B9CD-4CC7-B947-FF0592A06F6B}" srcOrd="1" destOrd="0" presId="urn:microsoft.com/office/officeart/2005/8/layout/orgChart1"/>
    <dgm:cxn modelId="{57C0F268-E65C-4CC4-8611-9F30F6B23FE6}" type="presParOf" srcId="{0100E4EB-B9CD-4CC7-B947-FF0592A06F6B}" destId="{40C49050-FA55-47D1-8BE5-37BAC10AE4F2}" srcOrd="0" destOrd="0" presId="urn:microsoft.com/office/officeart/2005/8/layout/orgChart1"/>
    <dgm:cxn modelId="{2C55328A-9125-451F-B143-3F6D58EDF5BF}" type="presParOf" srcId="{40C49050-FA55-47D1-8BE5-37BAC10AE4F2}" destId="{F43E2F0D-A55D-48D0-B5E9-5241B42AAC9F}" srcOrd="0" destOrd="0" presId="urn:microsoft.com/office/officeart/2005/8/layout/orgChart1"/>
    <dgm:cxn modelId="{BDC4427F-DAAF-4F13-A14F-7EDD753D6764}" type="presParOf" srcId="{40C49050-FA55-47D1-8BE5-37BAC10AE4F2}" destId="{5C6E0C5D-39CC-4A80-8C19-C63919A667DE}" srcOrd="1" destOrd="0" presId="urn:microsoft.com/office/officeart/2005/8/layout/orgChart1"/>
    <dgm:cxn modelId="{1F5EF45C-E4DF-495E-B357-96F11F7EDA13}" type="presParOf" srcId="{0100E4EB-B9CD-4CC7-B947-FF0592A06F6B}" destId="{14D4150E-21ED-4B8B-B285-87C6BF7D95F6}" srcOrd="1" destOrd="0" presId="urn:microsoft.com/office/officeart/2005/8/layout/orgChart1"/>
    <dgm:cxn modelId="{7658107A-3194-4AF0-907C-4FF12D1FBD26}" type="presParOf" srcId="{0100E4EB-B9CD-4CC7-B947-FF0592A06F6B}" destId="{41733BA4-9C33-414C-B61E-FB06B34E9078}" srcOrd="2" destOrd="0" presId="urn:microsoft.com/office/officeart/2005/8/layout/orgChart1"/>
    <dgm:cxn modelId="{37E98BA2-9CBD-49EE-81D0-0231BA44A2EC}" type="presParOf" srcId="{C0EB7425-3BDD-420E-B89A-489FCCE4652E}" destId="{7624E6BA-2113-4F07-BFB9-BCA639184F8E}" srcOrd="2" destOrd="0" presId="urn:microsoft.com/office/officeart/2005/8/layout/orgChart1"/>
    <dgm:cxn modelId="{6101A1DA-01B2-4E72-AABF-3F41D176DDBE}" type="presParOf" srcId="{C0EB7425-3BDD-420E-B89A-489FCCE4652E}" destId="{29F0B80E-6DFF-4360-A347-A9A45EAF6537}" srcOrd="3" destOrd="0" presId="urn:microsoft.com/office/officeart/2005/8/layout/orgChart1"/>
    <dgm:cxn modelId="{AB46F877-7907-40AC-8D61-479E31B8256B}" type="presParOf" srcId="{29F0B80E-6DFF-4360-A347-A9A45EAF6537}" destId="{4B4ACC4D-671F-41B2-B581-2DC701B905E1}" srcOrd="0" destOrd="0" presId="urn:microsoft.com/office/officeart/2005/8/layout/orgChart1"/>
    <dgm:cxn modelId="{B6857E35-325C-4E8B-AD81-8A05B80FE943}" type="presParOf" srcId="{4B4ACC4D-671F-41B2-B581-2DC701B905E1}" destId="{49420EC0-15D9-4F2B-AC19-09FEC8F1CC04}" srcOrd="0" destOrd="0" presId="urn:microsoft.com/office/officeart/2005/8/layout/orgChart1"/>
    <dgm:cxn modelId="{8BBA949E-A705-4237-9D2F-A05F75A799D8}" type="presParOf" srcId="{4B4ACC4D-671F-41B2-B581-2DC701B905E1}" destId="{4701AACD-95BA-4BE0-BFF9-EA6C51C7701C}" srcOrd="1" destOrd="0" presId="urn:microsoft.com/office/officeart/2005/8/layout/orgChart1"/>
    <dgm:cxn modelId="{4E5C150F-9C66-4E44-BF87-6EFAABAE494B}" type="presParOf" srcId="{29F0B80E-6DFF-4360-A347-A9A45EAF6537}" destId="{BE216DB2-4511-4E67-ABCF-1F70CB004BEF}" srcOrd="1" destOrd="0" presId="urn:microsoft.com/office/officeart/2005/8/layout/orgChart1"/>
    <dgm:cxn modelId="{439C062D-9F3D-4E23-B9E2-A190D7651F9B}" type="presParOf" srcId="{29F0B80E-6DFF-4360-A347-A9A45EAF6537}" destId="{6E84F4B8-F7D4-4EFC-9642-470405783EF5}" srcOrd="2" destOrd="0" presId="urn:microsoft.com/office/officeart/2005/8/layout/orgChart1"/>
    <dgm:cxn modelId="{8653D5FE-D3D6-4DCE-BDC4-873A3A6842BD}" type="presParOf" srcId="{C0EB7425-3BDD-420E-B89A-489FCCE4652E}" destId="{7E6E0F6D-E18F-414A-92EC-50DEDF026F15}" srcOrd="4" destOrd="0" presId="urn:microsoft.com/office/officeart/2005/8/layout/orgChart1"/>
    <dgm:cxn modelId="{23C167B4-2BF6-4C15-A33B-4034C39378D2}" type="presParOf" srcId="{C0EB7425-3BDD-420E-B89A-489FCCE4652E}" destId="{CFF98A9B-34BF-4A5D-B861-F102D1B7E9FE}" srcOrd="5" destOrd="0" presId="urn:microsoft.com/office/officeart/2005/8/layout/orgChart1"/>
    <dgm:cxn modelId="{DBA8797F-69D4-4E1C-97C0-1AC340CAD7CD}" type="presParOf" srcId="{CFF98A9B-34BF-4A5D-B861-F102D1B7E9FE}" destId="{ED1F0190-667E-41E6-A152-42DFCC177886}" srcOrd="0" destOrd="0" presId="urn:microsoft.com/office/officeart/2005/8/layout/orgChart1"/>
    <dgm:cxn modelId="{67B429EB-93F7-41AB-9AFA-5D9D53974271}" type="presParOf" srcId="{ED1F0190-667E-41E6-A152-42DFCC177886}" destId="{9CFED9C8-DE99-40EA-B1CC-AE4870428200}" srcOrd="0" destOrd="0" presId="urn:microsoft.com/office/officeart/2005/8/layout/orgChart1"/>
    <dgm:cxn modelId="{9BC5BBCA-D32F-40FE-A739-3E74F438F565}" type="presParOf" srcId="{ED1F0190-667E-41E6-A152-42DFCC177886}" destId="{AA70DC16-8454-4EF6-A997-C776BB159E4A}" srcOrd="1" destOrd="0" presId="urn:microsoft.com/office/officeart/2005/8/layout/orgChart1"/>
    <dgm:cxn modelId="{0F3042C6-A5D7-48C3-AFE4-D0F0870BB848}" type="presParOf" srcId="{CFF98A9B-34BF-4A5D-B861-F102D1B7E9FE}" destId="{B5C36F5D-CBFD-4197-B9AB-0DB7D676C212}" srcOrd="1" destOrd="0" presId="urn:microsoft.com/office/officeart/2005/8/layout/orgChart1"/>
    <dgm:cxn modelId="{19DBC7E2-F4CC-40A7-8387-C63B2B900C57}" type="presParOf" srcId="{CFF98A9B-34BF-4A5D-B861-F102D1B7E9FE}" destId="{B8DE8FBD-9D32-4C2C-99E1-842E8F302273}" srcOrd="2" destOrd="0" presId="urn:microsoft.com/office/officeart/2005/8/layout/orgChart1"/>
    <dgm:cxn modelId="{4AC06FFA-5163-4570-8B62-5757B5019B9A}" type="presParOf" srcId="{C0EB7425-3BDD-420E-B89A-489FCCE4652E}" destId="{C3C65D41-A97C-48F9-B54C-E40E0B243123}" srcOrd="6" destOrd="0" presId="urn:microsoft.com/office/officeart/2005/8/layout/orgChart1"/>
    <dgm:cxn modelId="{07EE9AC3-E8F2-41D2-8C21-A26A07749F12}" type="presParOf" srcId="{C0EB7425-3BDD-420E-B89A-489FCCE4652E}" destId="{9F170956-4C5E-476D-9219-0CE1940F3D3B}" srcOrd="7" destOrd="0" presId="urn:microsoft.com/office/officeart/2005/8/layout/orgChart1"/>
    <dgm:cxn modelId="{62138BED-7C5D-41B5-B166-B91DE10D3150}" type="presParOf" srcId="{9F170956-4C5E-476D-9219-0CE1940F3D3B}" destId="{A81A6690-7D33-4B8B-BD47-730F553DF987}" srcOrd="0" destOrd="0" presId="urn:microsoft.com/office/officeart/2005/8/layout/orgChart1"/>
    <dgm:cxn modelId="{2BE0AB05-22C8-4CC7-AB7F-D39171DF086A}" type="presParOf" srcId="{A81A6690-7D33-4B8B-BD47-730F553DF987}" destId="{7E5275B9-1D5A-4606-9539-AAA37BFF870A}" srcOrd="0" destOrd="0" presId="urn:microsoft.com/office/officeart/2005/8/layout/orgChart1"/>
    <dgm:cxn modelId="{6C4D5643-01AD-4C20-937E-F95E9710CDFF}" type="presParOf" srcId="{A81A6690-7D33-4B8B-BD47-730F553DF987}" destId="{20D12B77-2661-4A9A-9D97-7F4D8C24EB7B}" srcOrd="1" destOrd="0" presId="urn:microsoft.com/office/officeart/2005/8/layout/orgChart1"/>
    <dgm:cxn modelId="{2B1BEAB5-7B2D-455A-A643-1BC8CF0F09CD}" type="presParOf" srcId="{9F170956-4C5E-476D-9219-0CE1940F3D3B}" destId="{374FD278-BD02-40F4-A552-A6B38F6EABB8}" srcOrd="1" destOrd="0" presId="urn:microsoft.com/office/officeart/2005/8/layout/orgChart1"/>
    <dgm:cxn modelId="{416B617B-9217-4299-9F1E-749E3DCE4676}" type="presParOf" srcId="{9F170956-4C5E-476D-9219-0CE1940F3D3B}" destId="{498EC20A-397E-4F93-945D-F8EDC32F7509}" srcOrd="2" destOrd="0" presId="urn:microsoft.com/office/officeart/2005/8/layout/orgChart1"/>
    <dgm:cxn modelId="{B9D707BE-5F41-4F4E-83E7-6DE4E4BB9779}" type="presParOf" srcId="{D265ACBC-9934-4B10-81A9-2EF567B52A73}" destId="{B79532EC-D1DA-4E30-9C62-7E1979F2C49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92A4F0-2E41-48F5-9E0E-2DFC2F49CB53}"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8952BB16-34D7-4971-9330-78B550EC622D}">
      <dgm:prSet phldrT="[Text]"/>
      <dgm:spPr/>
      <dgm:t>
        <a:bodyPr/>
        <a:lstStyle/>
        <a:p>
          <a:r>
            <a:rPr lang="en-US" b="1" dirty="0"/>
            <a:t>Bulk tank milk</a:t>
          </a:r>
        </a:p>
        <a:p>
          <a:endParaRPr lang="en-US" b="1" dirty="0"/>
        </a:p>
        <a:p>
          <a:r>
            <a:rPr lang="en-US" b="1" dirty="0"/>
            <a:t>1 x 250 mL dipper</a:t>
          </a:r>
        </a:p>
      </dgm:t>
    </dgm:pt>
    <dgm:pt modelId="{BA6990CE-D8B7-4440-86CF-BE19C4D64B06}" type="parTrans" cxnId="{016F7553-4B35-48E4-B845-8A7E87701305}">
      <dgm:prSet/>
      <dgm:spPr/>
      <dgm:t>
        <a:bodyPr/>
        <a:lstStyle/>
        <a:p>
          <a:endParaRPr lang="en-US"/>
        </a:p>
      </dgm:t>
    </dgm:pt>
    <dgm:pt modelId="{D848CCC8-851D-4CB1-BAD7-209BC28A49F8}" type="sibTrans" cxnId="{016F7553-4B35-48E4-B845-8A7E87701305}">
      <dgm:prSet/>
      <dgm:spPr/>
      <dgm:t>
        <a:bodyPr/>
        <a:lstStyle/>
        <a:p>
          <a:endParaRPr lang="en-US"/>
        </a:p>
      </dgm:t>
    </dgm:pt>
    <dgm:pt modelId="{F325B460-932F-40C2-9A25-069A15A34FF8}">
      <dgm:prSet phldrT="[Text]"/>
      <dgm:spPr/>
      <dgm:t>
        <a:bodyPr/>
        <a:lstStyle/>
        <a:p>
          <a:r>
            <a:rPr lang="en-US" b="1" dirty="0"/>
            <a:t>FRESH [2 x 35 mL] </a:t>
          </a:r>
          <a:r>
            <a:rPr lang="en-US" dirty="0"/>
            <a:t>to </a:t>
          </a:r>
          <a:r>
            <a:rPr lang="en-US" i="1" dirty="0"/>
            <a:t>St. Albans Coop </a:t>
          </a:r>
          <a:r>
            <a:rPr lang="en-US" dirty="0"/>
            <a:t>for “Cheese-maker profile” (MUN, components, bacteriology)</a:t>
          </a:r>
        </a:p>
      </dgm:t>
    </dgm:pt>
    <dgm:pt modelId="{7391A58E-158A-49FF-B56D-996187C97054}" type="parTrans" cxnId="{FD3F50D8-D348-4701-A567-7594F7AC0EF9}">
      <dgm:prSet/>
      <dgm:spPr/>
      <dgm:t>
        <a:bodyPr/>
        <a:lstStyle/>
        <a:p>
          <a:endParaRPr lang="en-US"/>
        </a:p>
      </dgm:t>
    </dgm:pt>
    <dgm:pt modelId="{430FB84D-AA00-47ED-AA96-67E0BE8CAE49}" type="sibTrans" cxnId="{FD3F50D8-D348-4701-A567-7594F7AC0EF9}">
      <dgm:prSet/>
      <dgm:spPr/>
      <dgm:t>
        <a:bodyPr/>
        <a:lstStyle/>
        <a:p>
          <a:endParaRPr lang="en-US"/>
        </a:p>
      </dgm:t>
    </dgm:pt>
    <dgm:pt modelId="{4C722C9D-81AB-4EB6-A57D-CC42C19A748E}">
      <dgm:prSet phldrT="[Text]"/>
      <dgm:spPr/>
      <dgm:t>
        <a:bodyPr/>
        <a:lstStyle/>
        <a:p>
          <a:r>
            <a:rPr lang="en-US" b="1" dirty="0"/>
            <a:t>FROZEN [2 x 35 mL] </a:t>
          </a:r>
          <a:r>
            <a:rPr lang="en-US" dirty="0"/>
            <a:t>to </a:t>
          </a:r>
          <a:r>
            <a:rPr lang="en-US" i="1" dirty="0"/>
            <a:t>U. Minnesota</a:t>
          </a:r>
          <a:r>
            <a:rPr lang="en-US" i="0" dirty="0"/>
            <a:t> for aerobic culturing</a:t>
          </a:r>
          <a:endParaRPr lang="en-US" dirty="0"/>
        </a:p>
      </dgm:t>
    </dgm:pt>
    <dgm:pt modelId="{0CCB802C-DF84-4716-BDB9-816EFF9D9516}" type="parTrans" cxnId="{9A8C3168-8EF5-44A6-A60F-62335054F524}">
      <dgm:prSet/>
      <dgm:spPr/>
      <dgm:t>
        <a:bodyPr/>
        <a:lstStyle/>
        <a:p>
          <a:endParaRPr lang="en-US"/>
        </a:p>
      </dgm:t>
    </dgm:pt>
    <dgm:pt modelId="{6E524766-9247-42A8-80CE-88C86A3206F3}" type="sibTrans" cxnId="{9A8C3168-8EF5-44A6-A60F-62335054F524}">
      <dgm:prSet/>
      <dgm:spPr/>
      <dgm:t>
        <a:bodyPr/>
        <a:lstStyle/>
        <a:p>
          <a:endParaRPr lang="en-US"/>
        </a:p>
      </dgm:t>
    </dgm:pt>
    <dgm:pt modelId="{F99FC83E-246A-46C2-8BC3-F6E9AB4D8757}">
      <dgm:prSet phldrT="[Text]"/>
      <dgm:spPr/>
      <dgm:t>
        <a:bodyPr/>
        <a:lstStyle/>
        <a:p>
          <a:r>
            <a:rPr lang="en-US" b="1" dirty="0"/>
            <a:t>Bedding</a:t>
          </a:r>
        </a:p>
        <a:p>
          <a:endParaRPr lang="en-US" b="1" dirty="0"/>
        </a:p>
        <a:p>
          <a:r>
            <a:rPr lang="en-US" b="1" dirty="0"/>
            <a:t>1 gallon Ziplock</a:t>
          </a:r>
        </a:p>
        <a:p>
          <a:endParaRPr lang="en-US" b="1" dirty="0"/>
        </a:p>
        <a:p>
          <a:r>
            <a:rPr lang="en-US" b="1" dirty="0"/>
            <a:t>Lactating/Dry/Winter turnout</a:t>
          </a:r>
        </a:p>
      </dgm:t>
    </dgm:pt>
    <dgm:pt modelId="{746BA8D7-AEDE-4C3C-A53D-C497FD0F6A6E}" type="parTrans" cxnId="{B6713304-8AD8-4045-A4F0-9ADAAE10037D}">
      <dgm:prSet/>
      <dgm:spPr/>
      <dgm:t>
        <a:bodyPr/>
        <a:lstStyle/>
        <a:p>
          <a:endParaRPr lang="en-US"/>
        </a:p>
      </dgm:t>
    </dgm:pt>
    <dgm:pt modelId="{29963224-0941-40F6-A921-35C50604328B}" type="sibTrans" cxnId="{B6713304-8AD8-4045-A4F0-9ADAAE10037D}">
      <dgm:prSet/>
      <dgm:spPr/>
      <dgm:t>
        <a:bodyPr/>
        <a:lstStyle/>
        <a:p>
          <a:endParaRPr lang="en-US"/>
        </a:p>
      </dgm:t>
    </dgm:pt>
    <dgm:pt modelId="{C0B01CBD-7E49-4BCF-A5ED-0DFE3D44ED12}">
      <dgm:prSet phldrT="[Text]"/>
      <dgm:spPr/>
      <dgm:t>
        <a:bodyPr/>
        <a:lstStyle/>
        <a:p>
          <a:endParaRPr lang="en-US" dirty="0"/>
        </a:p>
      </dgm:t>
    </dgm:pt>
    <dgm:pt modelId="{8C0E515F-3E63-401A-A7B8-64E8B77B4305}" type="parTrans" cxnId="{F0939E29-B725-477E-9EDF-D65DBE9CCA1D}">
      <dgm:prSet/>
      <dgm:spPr/>
      <dgm:t>
        <a:bodyPr/>
        <a:lstStyle/>
        <a:p>
          <a:endParaRPr lang="en-US"/>
        </a:p>
      </dgm:t>
    </dgm:pt>
    <dgm:pt modelId="{76845959-30C0-4D58-B069-7D3BD197500E}" type="sibTrans" cxnId="{F0939E29-B725-477E-9EDF-D65DBE9CCA1D}">
      <dgm:prSet/>
      <dgm:spPr/>
      <dgm:t>
        <a:bodyPr/>
        <a:lstStyle/>
        <a:p>
          <a:endParaRPr lang="en-US"/>
        </a:p>
      </dgm:t>
    </dgm:pt>
    <dgm:pt modelId="{C462975E-6312-40D6-B58D-B3048F05F4B4}">
      <dgm:prSet phldrT="[Text]"/>
      <dgm:spPr/>
      <dgm:t>
        <a:bodyPr/>
        <a:lstStyle/>
        <a:p>
          <a:r>
            <a:rPr lang="en-US" b="1" dirty="0"/>
            <a:t>FROZEN [2 cups] </a:t>
          </a:r>
          <a:r>
            <a:rPr lang="en-US" dirty="0"/>
            <a:t>to </a:t>
          </a:r>
          <a:r>
            <a:rPr lang="en-US" i="1" dirty="0"/>
            <a:t>U. Minnesota</a:t>
          </a:r>
          <a:r>
            <a:rPr lang="en-US" i="0" dirty="0"/>
            <a:t> for standard aerobic bedding culture</a:t>
          </a:r>
          <a:endParaRPr lang="en-US" dirty="0"/>
        </a:p>
      </dgm:t>
    </dgm:pt>
    <dgm:pt modelId="{A2FF5039-AF07-428D-9ED4-72ED7CB8E005}" type="parTrans" cxnId="{464B2B91-FE2D-4176-8792-B928CD61C2C7}">
      <dgm:prSet/>
      <dgm:spPr/>
      <dgm:t>
        <a:bodyPr/>
        <a:lstStyle/>
        <a:p>
          <a:endParaRPr lang="en-US"/>
        </a:p>
      </dgm:t>
    </dgm:pt>
    <dgm:pt modelId="{039EC0BC-53DD-40DF-B5DD-7F4870519AB4}" type="sibTrans" cxnId="{464B2B91-FE2D-4176-8792-B928CD61C2C7}">
      <dgm:prSet/>
      <dgm:spPr/>
      <dgm:t>
        <a:bodyPr/>
        <a:lstStyle/>
        <a:p>
          <a:endParaRPr lang="en-US"/>
        </a:p>
      </dgm:t>
    </dgm:pt>
    <dgm:pt modelId="{9D84FE2D-E54D-4578-A770-77385246759E}">
      <dgm:prSet phldrT="[Text]"/>
      <dgm:spPr/>
      <dgm:t>
        <a:bodyPr/>
        <a:lstStyle/>
        <a:p>
          <a:r>
            <a:rPr lang="en-US" b="1" dirty="0"/>
            <a:t>FROZEN [15 mL] </a:t>
          </a:r>
          <a:r>
            <a:rPr lang="en-US" dirty="0"/>
            <a:t>to </a:t>
          </a:r>
          <a:r>
            <a:rPr lang="en-US" i="1" dirty="0"/>
            <a:t>UVM</a:t>
          </a:r>
          <a:r>
            <a:rPr lang="en-US" i="0" dirty="0"/>
            <a:t> for:								A. Collecting isolates by culture (10 mL) 					B. PCR for pathogens (4 mL) </a:t>
          </a:r>
          <a:endParaRPr lang="en-US" dirty="0"/>
        </a:p>
      </dgm:t>
    </dgm:pt>
    <dgm:pt modelId="{074B82C8-2B77-4A3F-A124-ACA17EA2E54E}" type="parTrans" cxnId="{E0EBCBF6-FB2C-429F-B3DA-56128AD1377C}">
      <dgm:prSet/>
      <dgm:spPr/>
      <dgm:t>
        <a:bodyPr/>
        <a:lstStyle/>
        <a:p>
          <a:endParaRPr lang="en-US"/>
        </a:p>
      </dgm:t>
    </dgm:pt>
    <dgm:pt modelId="{2BF3E632-5346-46E4-A6C3-AF64CBA3C872}" type="sibTrans" cxnId="{E0EBCBF6-FB2C-429F-B3DA-56128AD1377C}">
      <dgm:prSet/>
      <dgm:spPr/>
      <dgm:t>
        <a:bodyPr/>
        <a:lstStyle/>
        <a:p>
          <a:endParaRPr lang="en-US"/>
        </a:p>
      </dgm:t>
    </dgm:pt>
    <dgm:pt modelId="{B45C6398-D3E4-4DCB-A409-CC009ADFEB53}">
      <dgm:prSet phldrT="[Text]"/>
      <dgm:spPr/>
      <dgm:t>
        <a:bodyPr/>
        <a:lstStyle/>
        <a:p>
          <a:r>
            <a:rPr lang="en-US" b="1" dirty="0"/>
            <a:t>FROZEN [1 mL] </a:t>
          </a:r>
          <a:r>
            <a:rPr lang="en-US" dirty="0"/>
            <a:t>to </a:t>
          </a:r>
          <a:r>
            <a:rPr lang="en-US" i="1" dirty="0"/>
            <a:t>U. Colorado Boulder </a:t>
          </a:r>
          <a:r>
            <a:rPr lang="en-US" i="0" dirty="0"/>
            <a:t>for metagenomic analysis (bacterial and fungal sequencing)</a:t>
          </a:r>
          <a:endParaRPr lang="en-US" dirty="0"/>
        </a:p>
      </dgm:t>
    </dgm:pt>
    <dgm:pt modelId="{72658F92-73EB-43E6-B5DE-88DB33F586A8}" type="parTrans" cxnId="{2E4FBE1D-F465-428F-A094-288020A172EC}">
      <dgm:prSet/>
      <dgm:spPr/>
      <dgm:t>
        <a:bodyPr/>
        <a:lstStyle/>
        <a:p>
          <a:endParaRPr lang="en-US"/>
        </a:p>
      </dgm:t>
    </dgm:pt>
    <dgm:pt modelId="{3C93BBD6-8055-466A-93D8-EF66C4783971}" type="sibTrans" cxnId="{2E4FBE1D-F465-428F-A094-288020A172EC}">
      <dgm:prSet/>
      <dgm:spPr/>
      <dgm:t>
        <a:bodyPr/>
        <a:lstStyle/>
        <a:p>
          <a:endParaRPr lang="en-US"/>
        </a:p>
      </dgm:t>
    </dgm:pt>
    <dgm:pt modelId="{11275A73-6BD0-47A3-98CA-733271F84D4B}">
      <dgm:prSet phldrT="[Text]"/>
      <dgm:spPr/>
      <dgm:t>
        <a:bodyPr/>
        <a:lstStyle/>
        <a:p>
          <a:r>
            <a:rPr lang="en-US" b="1" dirty="0"/>
            <a:t>FRESH [1 cup]/ FROZEN [1 cup] </a:t>
          </a:r>
          <a:r>
            <a:rPr lang="en-US" dirty="0"/>
            <a:t>to </a:t>
          </a:r>
          <a:r>
            <a:rPr lang="en-US" i="1" dirty="0"/>
            <a:t>UVM </a:t>
          </a:r>
          <a:r>
            <a:rPr lang="en-US" i="0" dirty="0"/>
            <a:t>for: 						A. Collect isolates/inhibitors [frozen]					B. % moisture analysis [fresh]</a:t>
          </a:r>
          <a:endParaRPr lang="en-US" dirty="0"/>
        </a:p>
      </dgm:t>
    </dgm:pt>
    <dgm:pt modelId="{19ECB7D9-4F64-4973-956A-E438E4D06D12}" type="parTrans" cxnId="{BDF92B56-7B3A-41E2-85CC-088A8075A198}">
      <dgm:prSet/>
      <dgm:spPr/>
      <dgm:t>
        <a:bodyPr/>
        <a:lstStyle/>
        <a:p>
          <a:endParaRPr lang="en-US"/>
        </a:p>
      </dgm:t>
    </dgm:pt>
    <dgm:pt modelId="{698C9D8F-1AB2-46DD-87B6-FD1333AED774}" type="sibTrans" cxnId="{BDF92B56-7B3A-41E2-85CC-088A8075A198}">
      <dgm:prSet/>
      <dgm:spPr/>
      <dgm:t>
        <a:bodyPr/>
        <a:lstStyle/>
        <a:p>
          <a:endParaRPr lang="en-US"/>
        </a:p>
      </dgm:t>
    </dgm:pt>
    <dgm:pt modelId="{9B7F698F-6550-4138-A0DA-0219F7AD685E}">
      <dgm:prSet phldrT="[Text]"/>
      <dgm:spPr/>
      <dgm:t>
        <a:bodyPr/>
        <a:lstStyle/>
        <a:p>
          <a:r>
            <a:rPr lang="en-US" b="1" dirty="0"/>
            <a:t>FROZEN [1 tbsp.] </a:t>
          </a:r>
          <a:r>
            <a:rPr lang="en-US" dirty="0"/>
            <a:t>to </a:t>
          </a:r>
          <a:r>
            <a:rPr lang="en-US" i="1" dirty="0"/>
            <a:t>Colorado</a:t>
          </a:r>
          <a:r>
            <a:rPr lang="en-US" i="0" dirty="0"/>
            <a:t> </a:t>
          </a:r>
          <a:r>
            <a:rPr lang="en-US" i="1" dirty="0"/>
            <a:t>Boulder </a:t>
          </a:r>
          <a:r>
            <a:rPr lang="en-US" i="0" dirty="0"/>
            <a:t>for metagenomic analysis (bacterial and fungal sequencing)</a:t>
          </a:r>
          <a:endParaRPr lang="en-US" dirty="0"/>
        </a:p>
      </dgm:t>
    </dgm:pt>
    <dgm:pt modelId="{123CAF16-5C0D-434F-9A50-2DBB4AECFC60}" type="parTrans" cxnId="{331F3547-B683-47E3-BC72-3AC2D783F1B8}">
      <dgm:prSet/>
      <dgm:spPr/>
      <dgm:t>
        <a:bodyPr/>
        <a:lstStyle/>
        <a:p>
          <a:endParaRPr lang="en-US"/>
        </a:p>
      </dgm:t>
    </dgm:pt>
    <dgm:pt modelId="{35D5E3D1-5EE9-4A08-A4F1-952EF7950DFA}" type="sibTrans" cxnId="{331F3547-B683-47E3-BC72-3AC2D783F1B8}">
      <dgm:prSet/>
      <dgm:spPr/>
      <dgm:t>
        <a:bodyPr/>
        <a:lstStyle/>
        <a:p>
          <a:endParaRPr lang="en-US"/>
        </a:p>
      </dgm:t>
    </dgm:pt>
    <dgm:pt modelId="{AB276C15-DE45-4B2B-A55C-64A46C7F0E92}" type="pres">
      <dgm:prSet presAssocID="{0E92A4F0-2E41-48F5-9E0E-2DFC2F49CB53}" presName="Name0" presStyleCnt="0">
        <dgm:presLayoutVars>
          <dgm:dir/>
          <dgm:animLvl val="lvl"/>
          <dgm:resizeHandles/>
        </dgm:presLayoutVars>
      </dgm:prSet>
      <dgm:spPr/>
      <dgm:t>
        <a:bodyPr/>
        <a:lstStyle/>
        <a:p>
          <a:endParaRPr lang="en-US"/>
        </a:p>
      </dgm:t>
    </dgm:pt>
    <dgm:pt modelId="{644371C5-AD94-4C8A-B260-09ED8B0239B5}" type="pres">
      <dgm:prSet presAssocID="{8952BB16-34D7-4971-9330-78B550EC622D}" presName="linNode" presStyleCnt="0"/>
      <dgm:spPr/>
    </dgm:pt>
    <dgm:pt modelId="{A77707E6-51B1-46C3-9331-5DE2862648DA}" type="pres">
      <dgm:prSet presAssocID="{8952BB16-34D7-4971-9330-78B550EC622D}" presName="parentShp" presStyleLbl="node1" presStyleIdx="0" presStyleCnt="2" custScaleX="60725">
        <dgm:presLayoutVars>
          <dgm:bulletEnabled val="1"/>
        </dgm:presLayoutVars>
      </dgm:prSet>
      <dgm:spPr/>
      <dgm:t>
        <a:bodyPr/>
        <a:lstStyle/>
        <a:p>
          <a:endParaRPr lang="en-US"/>
        </a:p>
      </dgm:t>
    </dgm:pt>
    <dgm:pt modelId="{B6182B65-2075-4DE9-9F77-54C7D9DBF9CD}" type="pres">
      <dgm:prSet presAssocID="{8952BB16-34D7-4971-9330-78B550EC622D}" presName="childShp" presStyleLbl="bgAccFollowNode1" presStyleIdx="0" presStyleCnt="2" custScaleX="152683" custScaleY="135126">
        <dgm:presLayoutVars>
          <dgm:bulletEnabled val="1"/>
        </dgm:presLayoutVars>
      </dgm:prSet>
      <dgm:spPr/>
      <dgm:t>
        <a:bodyPr/>
        <a:lstStyle/>
        <a:p>
          <a:endParaRPr lang="en-US"/>
        </a:p>
      </dgm:t>
    </dgm:pt>
    <dgm:pt modelId="{0A0BBEDE-214A-489D-AE45-9CE53B566774}" type="pres">
      <dgm:prSet presAssocID="{D848CCC8-851D-4CB1-BAD7-209BC28A49F8}" presName="spacing" presStyleCnt="0"/>
      <dgm:spPr/>
    </dgm:pt>
    <dgm:pt modelId="{D48BBF0F-661A-4E19-ABC0-6E99F51EE4C9}" type="pres">
      <dgm:prSet presAssocID="{F99FC83E-246A-46C2-8BC3-F6E9AB4D8757}" presName="linNode" presStyleCnt="0"/>
      <dgm:spPr/>
    </dgm:pt>
    <dgm:pt modelId="{EFD73ADF-1B6D-43C0-8B6D-67CA6AE1E939}" type="pres">
      <dgm:prSet presAssocID="{F99FC83E-246A-46C2-8BC3-F6E9AB4D8757}" presName="parentShp" presStyleLbl="node1" presStyleIdx="1" presStyleCnt="2" custScaleX="60725">
        <dgm:presLayoutVars>
          <dgm:bulletEnabled val="1"/>
        </dgm:presLayoutVars>
      </dgm:prSet>
      <dgm:spPr/>
      <dgm:t>
        <a:bodyPr/>
        <a:lstStyle/>
        <a:p>
          <a:endParaRPr lang="en-US"/>
        </a:p>
      </dgm:t>
    </dgm:pt>
    <dgm:pt modelId="{5D550D63-3FA5-45A6-A0D3-FCCB5400CFAB}" type="pres">
      <dgm:prSet presAssocID="{F99FC83E-246A-46C2-8BC3-F6E9AB4D8757}" presName="childShp" presStyleLbl="bgAccFollowNode1" presStyleIdx="1" presStyleCnt="2" custScaleX="143295" custScaleY="133773">
        <dgm:presLayoutVars>
          <dgm:bulletEnabled val="1"/>
        </dgm:presLayoutVars>
      </dgm:prSet>
      <dgm:spPr/>
      <dgm:t>
        <a:bodyPr/>
        <a:lstStyle/>
        <a:p>
          <a:endParaRPr lang="en-US"/>
        </a:p>
      </dgm:t>
    </dgm:pt>
  </dgm:ptLst>
  <dgm:cxnLst>
    <dgm:cxn modelId="{BDF92B56-7B3A-41E2-85CC-088A8075A198}" srcId="{F99FC83E-246A-46C2-8BC3-F6E9AB4D8757}" destId="{11275A73-6BD0-47A3-98CA-733271F84D4B}" srcOrd="2" destOrd="0" parTransId="{19ECB7D9-4F64-4973-956A-E438E4D06D12}" sibTransId="{698C9D8F-1AB2-46DD-87B6-FD1333AED774}"/>
    <dgm:cxn modelId="{18DDB8C3-2A76-45EA-9347-CF7BB760AFE2}" type="presOf" srcId="{F325B460-932F-40C2-9A25-069A15A34FF8}" destId="{B6182B65-2075-4DE9-9F77-54C7D9DBF9CD}" srcOrd="0" destOrd="0" presId="urn:microsoft.com/office/officeart/2005/8/layout/vList6"/>
    <dgm:cxn modelId="{FD3F50D8-D348-4701-A567-7594F7AC0EF9}" srcId="{8952BB16-34D7-4971-9330-78B550EC622D}" destId="{F325B460-932F-40C2-9A25-069A15A34FF8}" srcOrd="0" destOrd="0" parTransId="{7391A58E-158A-49FF-B56D-996187C97054}" sibTransId="{430FB84D-AA00-47ED-AA96-67E0BE8CAE49}"/>
    <dgm:cxn modelId="{06A8C220-E8BF-40E1-8DC5-FF977E3766CB}" type="presOf" srcId="{C0B01CBD-7E49-4BCF-A5ED-0DFE3D44ED12}" destId="{5D550D63-3FA5-45A6-A0D3-FCCB5400CFAB}" srcOrd="0" destOrd="0" presId="urn:microsoft.com/office/officeart/2005/8/layout/vList6"/>
    <dgm:cxn modelId="{1D1DA979-B13E-4E04-83ED-09371A3DD99D}" type="presOf" srcId="{9D84FE2D-E54D-4578-A770-77385246759E}" destId="{B6182B65-2075-4DE9-9F77-54C7D9DBF9CD}" srcOrd="0" destOrd="2" presId="urn:microsoft.com/office/officeart/2005/8/layout/vList6"/>
    <dgm:cxn modelId="{9EFEC508-416D-42CF-990C-8D0B8D41960C}" type="presOf" srcId="{11275A73-6BD0-47A3-98CA-733271F84D4B}" destId="{5D550D63-3FA5-45A6-A0D3-FCCB5400CFAB}" srcOrd="0" destOrd="2" presId="urn:microsoft.com/office/officeart/2005/8/layout/vList6"/>
    <dgm:cxn modelId="{C94E45F4-3DEF-44DA-B799-EF34F2045CAC}" type="presOf" srcId="{F99FC83E-246A-46C2-8BC3-F6E9AB4D8757}" destId="{EFD73ADF-1B6D-43C0-8B6D-67CA6AE1E939}" srcOrd="0" destOrd="0" presId="urn:microsoft.com/office/officeart/2005/8/layout/vList6"/>
    <dgm:cxn modelId="{464B2B91-FE2D-4176-8792-B928CD61C2C7}" srcId="{F99FC83E-246A-46C2-8BC3-F6E9AB4D8757}" destId="{C462975E-6312-40D6-B58D-B3048F05F4B4}" srcOrd="1" destOrd="0" parTransId="{A2FF5039-AF07-428D-9ED4-72ED7CB8E005}" sibTransId="{039EC0BC-53DD-40DF-B5DD-7F4870519AB4}"/>
    <dgm:cxn modelId="{B6713304-8AD8-4045-A4F0-9ADAAE10037D}" srcId="{0E92A4F0-2E41-48F5-9E0E-2DFC2F49CB53}" destId="{F99FC83E-246A-46C2-8BC3-F6E9AB4D8757}" srcOrd="1" destOrd="0" parTransId="{746BA8D7-AEDE-4C3C-A53D-C497FD0F6A6E}" sibTransId="{29963224-0941-40F6-A921-35C50604328B}"/>
    <dgm:cxn modelId="{E0EBCBF6-FB2C-429F-B3DA-56128AD1377C}" srcId="{8952BB16-34D7-4971-9330-78B550EC622D}" destId="{9D84FE2D-E54D-4578-A770-77385246759E}" srcOrd="2" destOrd="0" parTransId="{074B82C8-2B77-4A3F-A124-ACA17EA2E54E}" sibTransId="{2BF3E632-5346-46E4-A6C3-AF64CBA3C872}"/>
    <dgm:cxn modelId="{9A8C3168-8EF5-44A6-A60F-62335054F524}" srcId="{8952BB16-34D7-4971-9330-78B550EC622D}" destId="{4C722C9D-81AB-4EB6-A57D-CC42C19A748E}" srcOrd="1" destOrd="0" parTransId="{0CCB802C-DF84-4716-BDB9-816EFF9D9516}" sibTransId="{6E524766-9247-42A8-80CE-88C86A3206F3}"/>
    <dgm:cxn modelId="{331F3547-B683-47E3-BC72-3AC2D783F1B8}" srcId="{F99FC83E-246A-46C2-8BC3-F6E9AB4D8757}" destId="{9B7F698F-6550-4138-A0DA-0219F7AD685E}" srcOrd="3" destOrd="0" parTransId="{123CAF16-5C0D-434F-9A50-2DBB4AECFC60}" sibTransId="{35D5E3D1-5EE9-4A08-A4F1-952EF7950DFA}"/>
    <dgm:cxn modelId="{FF1B7A34-3E67-4209-9A6A-CB87E8FEA8CC}" type="presOf" srcId="{4C722C9D-81AB-4EB6-A57D-CC42C19A748E}" destId="{B6182B65-2075-4DE9-9F77-54C7D9DBF9CD}" srcOrd="0" destOrd="1" presId="urn:microsoft.com/office/officeart/2005/8/layout/vList6"/>
    <dgm:cxn modelId="{E4CFE0B4-1CC0-42DE-947B-1381F736C670}" type="presOf" srcId="{0E92A4F0-2E41-48F5-9E0E-2DFC2F49CB53}" destId="{AB276C15-DE45-4B2B-A55C-64A46C7F0E92}" srcOrd="0" destOrd="0" presId="urn:microsoft.com/office/officeart/2005/8/layout/vList6"/>
    <dgm:cxn modelId="{2E4FBE1D-F465-428F-A094-288020A172EC}" srcId="{8952BB16-34D7-4971-9330-78B550EC622D}" destId="{B45C6398-D3E4-4DCB-A409-CC009ADFEB53}" srcOrd="3" destOrd="0" parTransId="{72658F92-73EB-43E6-B5DE-88DB33F586A8}" sibTransId="{3C93BBD6-8055-466A-93D8-EF66C4783971}"/>
    <dgm:cxn modelId="{F0939E29-B725-477E-9EDF-D65DBE9CCA1D}" srcId="{F99FC83E-246A-46C2-8BC3-F6E9AB4D8757}" destId="{C0B01CBD-7E49-4BCF-A5ED-0DFE3D44ED12}" srcOrd="0" destOrd="0" parTransId="{8C0E515F-3E63-401A-A7B8-64E8B77B4305}" sibTransId="{76845959-30C0-4D58-B069-7D3BD197500E}"/>
    <dgm:cxn modelId="{016F7553-4B35-48E4-B845-8A7E87701305}" srcId="{0E92A4F0-2E41-48F5-9E0E-2DFC2F49CB53}" destId="{8952BB16-34D7-4971-9330-78B550EC622D}" srcOrd="0" destOrd="0" parTransId="{BA6990CE-D8B7-4440-86CF-BE19C4D64B06}" sibTransId="{D848CCC8-851D-4CB1-BAD7-209BC28A49F8}"/>
    <dgm:cxn modelId="{F00F6A7D-DCA1-4DF8-9B90-C03E5AC2D490}" type="presOf" srcId="{B45C6398-D3E4-4DCB-A409-CC009ADFEB53}" destId="{B6182B65-2075-4DE9-9F77-54C7D9DBF9CD}" srcOrd="0" destOrd="3" presId="urn:microsoft.com/office/officeart/2005/8/layout/vList6"/>
    <dgm:cxn modelId="{00181240-B689-4CED-8324-3A568F23DA7A}" type="presOf" srcId="{9B7F698F-6550-4138-A0DA-0219F7AD685E}" destId="{5D550D63-3FA5-45A6-A0D3-FCCB5400CFAB}" srcOrd="0" destOrd="3" presId="urn:microsoft.com/office/officeart/2005/8/layout/vList6"/>
    <dgm:cxn modelId="{BF2BE861-2B5F-44B1-86C6-1355773D96C1}" type="presOf" srcId="{8952BB16-34D7-4971-9330-78B550EC622D}" destId="{A77707E6-51B1-46C3-9331-5DE2862648DA}" srcOrd="0" destOrd="0" presId="urn:microsoft.com/office/officeart/2005/8/layout/vList6"/>
    <dgm:cxn modelId="{F24C0B69-A132-41B5-B342-D61580D45E55}" type="presOf" srcId="{C462975E-6312-40D6-B58D-B3048F05F4B4}" destId="{5D550D63-3FA5-45A6-A0D3-FCCB5400CFAB}" srcOrd="0" destOrd="1" presId="urn:microsoft.com/office/officeart/2005/8/layout/vList6"/>
    <dgm:cxn modelId="{816516D8-6D2E-4083-AD95-767FBC4624F9}" type="presParOf" srcId="{AB276C15-DE45-4B2B-A55C-64A46C7F0E92}" destId="{644371C5-AD94-4C8A-B260-09ED8B0239B5}" srcOrd="0" destOrd="0" presId="urn:microsoft.com/office/officeart/2005/8/layout/vList6"/>
    <dgm:cxn modelId="{A26E2B72-DED5-4D6A-9489-CF69442F6B24}" type="presParOf" srcId="{644371C5-AD94-4C8A-B260-09ED8B0239B5}" destId="{A77707E6-51B1-46C3-9331-5DE2862648DA}" srcOrd="0" destOrd="0" presId="urn:microsoft.com/office/officeart/2005/8/layout/vList6"/>
    <dgm:cxn modelId="{2AED3021-D344-4B92-BB91-C011C5453291}" type="presParOf" srcId="{644371C5-AD94-4C8A-B260-09ED8B0239B5}" destId="{B6182B65-2075-4DE9-9F77-54C7D9DBF9CD}" srcOrd="1" destOrd="0" presId="urn:microsoft.com/office/officeart/2005/8/layout/vList6"/>
    <dgm:cxn modelId="{624420A5-FE27-439B-8DE3-32EE3384D99E}" type="presParOf" srcId="{AB276C15-DE45-4B2B-A55C-64A46C7F0E92}" destId="{0A0BBEDE-214A-489D-AE45-9CE53B566774}" srcOrd="1" destOrd="0" presId="urn:microsoft.com/office/officeart/2005/8/layout/vList6"/>
    <dgm:cxn modelId="{E32A4BE5-2A82-4BDD-8A43-335F6312C254}" type="presParOf" srcId="{AB276C15-DE45-4B2B-A55C-64A46C7F0E92}" destId="{D48BBF0F-661A-4E19-ABC0-6E99F51EE4C9}" srcOrd="2" destOrd="0" presId="urn:microsoft.com/office/officeart/2005/8/layout/vList6"/>
    <dgm:cxn modelId="{1605FE2B-8870-4422-9411-C377787B1D43}" type="presParOf" srcId="{D48BBF0F-661A-4E19-ABC0-6E99F51EE4C9}" destId="{EFD73ADF-1B6D-43C0-8B6D-67CA6AE1E939}" srcOrd="0" destOrd="0" presId="urn:microsoft.com/office/officeart/2005/8/layout/vList6"/>
    <dgm:cxn modelId="{39508614-D220-45F8-8BDB-3B49FD706122}" type="presParOf" srcId="{D48BBF0F-661A-4E19-ABC0-6E99F51EE4C9}" destId="{5D550D63-3FA5-45A6-A0D3-FCCB5400CFAB}"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EAFD9-4A91-4C3B-968A-73068782B21F}">
      <dsp:nvSpPr>
        <dsp:cNvPr id="0" name=""/>
        <dsp:cNvSpPr/>
      </dsp:nvSpPr>
      <dsp:spPr>
        <a:xfrm rot="5400000">
          <a:off x="1398302" y="1480225"/>
          <a:ext cx="1299959" cy="147995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0421DC-2B63-4DE0-8A22-8574083E1888}">
      <dsp:nvSpPr>
        <dsp:cNvPr id="0" name=""/>
        <dsp:cNvSpPr/>
      </dsp:nvSpPr>
      <dsp:spPr>
        <a:xfrm>
          <a:off x="72114" y="78392"/>
          <a:ext cx="2970860" cy="153178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Target population:</a:t>
          </a:r>
        </a:p>
        <a:p>
          <a:pPr lvl="0" algn="ctr" defTabSz="711200">
            <a:lnSpc>
              <a:spcPct val="90000"/>
            </a:lnSpc>
            <a:spcBef>
              <a:spcPct val="0"/>
            </a:spcBef>
            <a:spcAft>
              <a:spcPct val="35000"/>
            </a:spcAft>
          </a:pPr>
          <a:r>
            <a:rPr lang="en-US" sz="1600" b="1" kern="1200" dirty="0">
              <a:solidFill>
                <a:schemeClr val="tx1"/>
              </a:solidFill>
            </a:rPr>
            <a:t>All organic dairy farms in Vermont</a:t>
          </a:r>
        </a:p>
      </dsp:txBody>
      <dsp:txXfrm>
        <a:off x="146903" y="153181"/>
        <a:ext cx="2821282" cy="1382207"/>
      </dsp:txXfrm>
    </dsp:sp>
    <dsp:sp modelId="{065160A4-A5C7-4387-B473-A30B971E44D3}">
      <dsp:nvSpPr>
        <dsp:cNvPr id="0" name=""/>
        <dsp:cNvSpPr/>
      </dsp:nvSpPr>
      <dsp:spPr>
        <a:xfrm>
          <a:off x="3035222" y="254108"/>
          <a:ext cx="4043642" cy="123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solidFill>
                <a:schemeClr val="bg1"/>
              </a:solidFill>
            </a:rPr>
            <a:t>Exclude very small and very large herds</a:t>
          </a:r>
        </a:p>
      </dsp:txBody>
      <dsp:txXfrm>
        <a:off x="3035222" y="254108"/>
        <a:ext cx="4043642" cy="1238056"/>
      </dsp:txXfrm>
    </dsp:sp>
    <dsp:sp modelId="{2A08806E-7B20-41E7-A76A-0134775CBEF7}">
      <dsp:nvSpPr>
        <dsp:cNvPr id="0" name=""/>
        <dsp:cNvSpPr/>
      </dsp:nvSpPr>
      <dsp:spPr>
        <a:xfrm rot="5400000">
          <a:off x="3988977" y="3200925"/>
          <a:ext cx="1299959" cy="147995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AF5FD2-A3DD-4AFD-872D-137748FE843F}">
      <dsp:nvSpPr>
        <dsp:cNvPr id="0" name=""/>
        <dsp:cNvSpPr/>
      </dsp:nvSpPr>
      <dsp:spPr>
        <a:xfrm>
          <a:off x="2852389" y="1741068"/>
          <a:ext cx="2970860" cy="153178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Source population: </a:t>
          </a:r>
        </a:p>
        <a:p>
          <a:pPr lvl="0" algn="ctr" defTabSz="711200">
            <a:lnSpc>
              <a:spcPct val="90000"/>
            </a:lnSpc>
            <a:spcBef>
              <a:spcPct val="0"/>
            </a:spcBef>
            <a:spcAft>
              <a:spcPct val="35000"/>
            </a:spcAft>
          </a:pPr>
          <a:r>
            <a:rPr lang="en-US" sz="1600" b="1" kern="1200" dirty="0">
              <a:solidFill>
                <a:schemeClr val="tx1"/>
              </a:solidFill>
            </a:rPr>
            <a:t>Organic dairy farms in Vermont with herd size of 35 to 120 lactating cows</a:t>
          </a:r>
          <a:endParaRPr lang="en-US" sz="1600" b="1" kern="1200" baseline="0" dirty="0">
            <a:solidFill>
              <a:schemeClr val="tx1"/>
            </a:solidFill>
          </a:endParaRPr>
        </a:p>
      </dsp:txBody>
      <dsp:txXfrm>
        <a:off x="2927178" y="1815857"/>
        <a:ext cx="2821282" cy="1382207"/>
      </dsp:txXfrm>
    </dsp:sp>
    <dsp:sp modelId="{509CEB2D-888D-49FD-A078-CDE3B1630222}">
      <dsp:nvSpPr>
        <dsp:cNvPr id="0" name=""/>
        <dsp:cNvSpPr/>
      </dsp:nvSpPr>
      <dsp:spPr>
        <a:xfrm>
          <a:off x="5940088" y="1867890"/>
          <a:ext cx="4025259" cy="123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solidFill>
                <a:schemeClr val="bg1"/>
              </a:solidFill>
            </a:rPr>
            <a:t>Exclude herds not on monthly DHIA</a:t>
          </a:r>
          <a:endParaRPr lang="en-US" sz="1600" b="1" kern="1200" baseline="0" dirty="0">
            <a:solidFill>
              <a:schemeClr val="bg1"/>
            </a:solidFill>
          </a:endParaRPr>
        </a:p>
      </dsp:txBody>
      <dsp:txXfrm>
        <a:off x="5940088" y="1867890"/>
        <a:ext cx="4025259" cy="1238056"/>
      </dsp:txXfrm>
    </dsp:sp>
    <dsp:sp modelId="{718CFE87-F6E9-4EFB-BC7E-561A65F40EAD}">
      <dsp:nvSpPr>
        <dsp:cNvPr id="0" name=""/>
        <dsp:cNvSpPr/>
      </dsp:nvSpPr>
      <dsp:spPr>
        <a:xfrm rot="5400000">
          <a:off x="7227355" y="4988300"/>
          <a:ext cx="1299959" cy="147995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B28DB6-2654-4BC8-801D-451910E3743C}">
      <dsp:nvSpPr>
        <dsp:cNvPr id="0" name=""/>
        <dsp:cNvSpPr/>
      </dsp:nvSpPr>
      <dsp:spPr>
        <a:xfrm>
          <a:off x="5434441" y="3514723"/>
          <a:ext cx="2970860" cy="153178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tx1"/>
              </a:solidFill>
            </a:rPr>
            <a:t>Source population:</a:t>
          </a:r>
        </a:p>
        <a:p>
          <a:pPr lvl="0" algn="ctr" defTabSz="711200">
            <a:lnSpc>
              <a:spcPct val="90000"/>
            </a:lnSpc>
            <a:spcBef>
              <a:spcPct val="0"/>
            </a:spcBef>
            <a:spcAft>
              <a:spcPct val="35000"/>
            </a:spcAft>
          </a:pPr>
          <a:r>
            <a:rPr lang="en-US" sz="1600" b="1" kern="1200" dirty="0">
              <a:solidFill>
                <a:schemeClr val="tx1"/>
              </a:solidFill>
            </a:rPr>
            <a:t>Organic dairy farms in Vermont with a herd size of 35 to 120 lactating cows and test monthly through DHIA</a:t>
          </a:r>
        </a:p>
      </dsp:txBody>
      <dsp:txXfrm>
        <a:off x="5509230" y="3589512"/>
        <a:ext cx="2821282" cy="1382207"/>
      </dsp:txXfrm>
    </dsp:sp>
    <dsp:sp modelId="{939AE416-C1F8-4BE4-88ED-935EB53A23BE}">
      <dsp:nvSpPr>
        <dsp:cNvPr id="0" name=""/>
        <dsp:cNvSpPr/>
      </dsp:nvSpPr>
      <dsp:spPr>
        <a:xfrm>
          <a:off x="8419963" y="3674301"/>
          <a:ext cx="3352342" cy="123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solidFill>
                <a:schemeClr val="bg1"/>
              </a:solidFill>
            </a:rPr>
            <a:t>Stratify on housing/bedding type</a:t>
          </a:r>
        </a:p>
      </dsp:txBody>
      <dsp:txXfrm>
        <a:off x="8419963" y="3674301"/>
        <a:ext cx="3352342" cy="1238056"/>
      </dsp:txXfrm>
    </dsp:sp>
    <dsp:sp modelId="{F8857300-FEEF-417E-8AD6-996A30BE9AC0}">
      <dsp:nvSpPr>
        <dsp:cNvPr id="0" name=""/>
        <dsp:cNvSpPr/>
      </dsp:nvSpPr>
      <dsp:spPr>
        <a:xfrm>
          <a:off x="8596608" y="5164287"/>
          <a:ext cx="2970860" cy="153178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buNone/>
          </a:pPr>
          <a:r>
            <a:rPr lang="en-US" sz="1600" b="1" kern="1200" dirty="0">
              <a:solidFill>
                <a:schemeClr val="tx1"/>
              </a:solidFill>
            </a:rPr>
            <a:t>Initial Study sample population:</a:t>
          </a:r>
        </a:p>
        <a:p>
          <a:pPr lvl="0" algn="ctr" defTabSz="711200">
            <a:lnSpc>
              <a:spcPct val="90000"/>
            </a:lnSpc>
            <a:spcBef>
              <a:spcPct val="0"/>
            </a:spcBef>
            <a:spcAft>
              <a:spcPct val="35000"/>
            </a:spcAft>
            <a:buNone/>
          </a:pPr>
          <a:r>
            <a:rPr lang="en-US" sz="1600" b="1" kern="1200" dirty="0">
              <a:solidFill>
                <a:schemeClr val="tx1"/>
              </a:solidFill>
            </a:rPr>
            <a:t>Randomly select farms from each of 4 housing type groups</a:t>
          </a:r>
        </a:p>
      </dsp:txBody>
      <dsp:txXfrm>
        <a:off x="8671397" y="5239076"/>
        <a:ext cx="2821282" cy="1382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65D41-A97C-48F9-B54C-E40E0B243123}">
      <dsp:nvSpPr>
        <dsp:cNvPr id="0" name=""/>
        <dsp:cNvSpPr/>
      </dsp:nvSpPr>
      <dsp:spPr>
        <a:xfrm>
          <a:off x="5381634" y="3143245"/>
          <a:ext cx="4248882" cy="775156"/>
        </a:xfrm>
        <a:custGeom>
          <a:avLst/>
          <a:gdLst/>
          <a:ahLst/>
          <a:cxnLst/>
          <a:rect l="0" t="0" r="0" b="0"/>
          <a:pathLst>
            <a:path>
              <a:moveTo>
                <a:pt x="0" y="0"/>
              </a:moveTo>
              <a:lnTo>
                <a:pt x="0" y="530454"/>
              </a:lnTo>
              <a:lnTo>
                <a:pt x="4248882" y="530454"/>
              </a:lnTo>
              <a:lnTo>
                <a:pt x="4248882" y="7751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6E0F6D-E18F-414A-92EC-50DEDF026F15}">
      <dsp:nvSpPr>
        <dsp:cNvPr id="0" name=""/>
        <dsp:cNvSpPr/>
      </dsp:nvSpPr>
      <dsp:spPr>
        <a:xfrm>
          <a:off x="5381634" y="3143245"/>
          <a:ext cx="1428987" cy="775156"/>
        </a:xfrm>
        <a:custGeom>
          <a:avLst/>
          <a:gdLst/>
          <a:ahLst/>
          <a:cxnLst/>
          <a:rect l="0" t="0" r="0" b="0"/>
          <a:pathLst>
            <a:path>
              <a:moveTo>
                <a:pt x="0" y="0"/>
              </a:moveTo>
              <a:lnTo>
                <a:pt x="0" y="530454"/>
              </a:lnTo>
              <a:lnTo>
                <a:pt x="1428987" y="530454"/>
              </a:lnTo>
              <a:lnTo>
                <a:pt x="1428987" y="7751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4E6BA-2113-4F07-BFB9-BCA639184F8E}">
      <dsp:nvSpPr>
        <dsp:cNvPr id="0" name=""/>
        <dsp:cNvSpPr/>
      </dsp:nvSpPr>
      <dsp:spPr>
        <a:xfrm>
          <a:off x="3990727" y="3143245"/>
          <a:ext cx="1390907" cy="775156"/>
        </a:xfrm>
        <a:custGeom>
          <a:avLst/>
          <a:gdLst/>
          <a:ahLst/>
          <a:cxnLst/>
          <a:rect l="0" t="0" r="0" b="0"/>
          <a:pathLst>
            <a:path>
              <a:moveTo>
                <a:pt x="1390907" y="0"/>
              </a:moveTo>
              <a:lnTo>
                <a:pt x="1390907" y="530454"/>
              </a:lnTo>
              <a:lnTo>
                <a:pt x="0" y="530454"/>
              </a:lnTo>
              <a:lnTo>
                <a:pt x="0" y="7751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232AE3-45E5-4724-8D3B-D13A52833573}">
      <dsp:nvSpPr>
        <dsp:cNvPr id="0" name=""/>
        <dsp:cNvSpPr/>
      </dsp:nvSpPr>
      <dsp:spPr>
        <a:xfrm>
          <a:off x="1170832" y="3143245"/>
          <a:ext cx="4210801" cy="775156"/>
        </a:xfrm>
        <a:custGeom>
          <a:avLst/>
          <a:gdLst/>
          <a:ahLst/>
          <a:cxnLst/>
          <a:rect l="0" t="0" r="0" b="0"/>
          <a:pathLst>
            <a:path>
              <a:moveTo>
                <a:pt x="4210801" y="0"/>
              </a:moveTo>
              <a:lnTo>
                <a:pt x="4210801" y="530454"/>
              </a:lnTo>
              <a:lnTo>
                <a:pt x="0" y="530454"/>
              </a:lnTo>
              <a:lnTo>
                <a:pt x="0" y="7751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C78022-258C-4CDD-880E-17495005E6F1}">
      <dsp:nvSpPr>
        <dsp:cNvPr id="0" name=""/>
        <dsp:cNvSpPr/>
      </dsp:nvSpPr>
      <dsp:spPr>
        <a:xfrm>
          <a:off x="1924059" y="731361"/>
          <a:ext cx="6915150" cy="24118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t>40 Representative farms:</a:t>
          </a:r>
        </a:p>
        <a:p>
          <a:pPr lvl="0" algn="ctr" defTabSz="1244600">
            <a:lnSpc>
              <a:spcPct val="90000"/>
            </a:lnSpc>
            <a:spcBef>
              <a:spcPct val="0"/>
            </a:spcBef>
            <a:spcAft>
              <a:spcPct val="35000"/>
            </a:spcAft>
          </a:pPr>
          <a:r>
            <a:rPr lang="en-US" sz="2800" b="1" kern="1200" dirty="0"/>
            <a:t>Organic dairy farms in Vermont with target herd size (35 to 120) and on DHIA (monthly)</a:t>
          </a:r>
          <a:endParaRPr lang="en-US" sz="2800" kern="1200" dirty="0"/>
        </a:p>
      </dsp:txBody>
      <dsp:txXfrm>
        <a:off x="1924059" y="731361"/>
        <a:ext cx="6915150" cy="2411883"/>
      </dsp:txXfrm>
    </dsp:sp>
    <dsp:sp modelId="{F43E2F0D-A55D-48D0-B5E9-5241B42AAC9F}">
      <dsp:nvSpPr>
        <dsp:cNvPr id="0" name=""/>
        <dsp:cNvSpPr/>
      </dsp:nvSpPr>
      <dsp:spPr>
        <a:xfrm>
          <a:off x="5587" y="3918402"/>
          <a:ext cx="2330491" cy="1165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Bedded pack (10)</a:t>
          </a:r>
        </a:p>
      </dsp:txBody>
      <dsp:txXfrm>
        <a:off x="5587" y="3918402"/>
        <a:ext cx="2330491" cy="1165245"/>
      </dsp:txXfrm>
    </dsp:sp>
    <dsp:sp modelId="{49420EC0-15D9-4F2B-AC19-09FEC8F1CC04}">
      <dsp:nvSpPr>
        <dsp:cNvPr id="0" name=""/>
        <dsp:cNvSpPr/>
      </dsp:nvSpPr>
      <dsp:spPr>
        <a:xfrm>
          <a:off x="2825481" y="3918402"/>
          <a:ext cx="2330491" cy="1165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Tie stall: wood bedding (10)</a:t>
          </a:r>
        </a:p>
      </dsp:txBody>
      <dsp:txXfrm>
        <a:off x="2825481" y="3918402"/>
        <a:ext cx="2330491" cy="1165245"/>
      </dsp:txXfrm>
    </dsp:sp>
    <dsp:sp modelId="{9CFED9C8-DE99-40EA-B1CC-AE4870428200}">
      <dsp:nvSpPr>
        <dsp:cNvPr id="0" name=""/>
        <dsp:cNvSpPr/>
      </dsp:nvSpPr>
      <dsp:spPr>
        <a:xfrm>
          <a:off x="5645376" y="3918402"/>
          <a:ext cx="2330491" cy="1165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Free stall: sand bedding (10)</a:t>
          </a:r>
        </a:p>
      </dsp:txBody>
      <dsp:txXfrm>
        <a:off x="5645376" y="3918402"/>
        <a:ext cx="2330491" cy="1165245"/>
      </dsp:txXfrm>
    </dsp:sp>
    <dsp:sp modelId="{7E5275B9-1D5A-4606-9539-AAA37BFF870A}">
      <dsp:nvSpPr>
        <dsp:cNvPr id="0" name=""/>
        <dsp:cNvSpPr/>
      </dsp:nvSpPr>
      <dsp:spPr>
        <a:xfrm>
          <a:off x="8465271" y="3918402"/>
          <a:ext cx="2330491" cy="1165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Free stall: wood bedding (10)</a:t>
          </a:r>
        </a:p>
      </dsp:txBody>
      <dsp:txXfrm>
        <a:off x="8465271" y="3918402"/>
        <a:ext cx="2330491" cy="1165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82B65-2075-4DE9-9F77-54C7D9DBF9CD}">
      <dsp:nvSpPr>
        <dsp:cNvPr id="0" name=""/>
        <dsp:cNvSpPr/>
      </dsp:nvSpPr>
      <dsp:spPr>
        <a:xfrm>
          <a:off x="2542711" y="1353"/>
          <a:ext cx="9554079" cy="304653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a:t>FRESH [2 x 35 mL] </a:t>
          </a:r>
          <a:r>
            <a:rPr lang="en-US" sz="1900" kern="1200" dirty="0"/>
            <a:t>to </a:t>
          </a:r>
          <a:r>
            <a:rPr lang="en-US" sz="1900" i="1" kern="1200" dirty="0"/>
            <a:t>St. Albans Coop </a:t>
          </a:r>
          <a:r>
            <a:rPr lang="en-US" sz="1900" kern="1200" dirty="0"/>
            <a:t>for “Cheese-maker profile” (MUN, components, bacteriology)</a:t>
          </a:r>
        </a:p>
        <a:p>
          <a:pPr marL="171450" lvl="1" indent="-171450" algn="l" defTabSz="844550">
            <a:lnSpc>
              <a:spcPct val="90000"/>
            </a:lnSpc>
            <a:spcBef>
              <a:spcPct val="0"/>
            </a:spcBef>
            <a:spcAft>
              <a:spcPct val="15000"/>
            </a:spcAft>
            <a:buChar char="••"/>
          </a:pPr>
          <a:r>
            <a:rPr lang="en-US" sz="1900" b="1" kern="1200" dirty="0"/>
            <a:t>FROZEN [2 x 35 mL] </a:t>
          </a:r>
          <a:r>
            <a:rPr lang="en-US" sz="1900" kern="1200" dirty="0"/>
            <a:t>to </a:t>
          </a:r>
          <a:r>
            <a:rPr lang="en-US" sz="1900" i="1" kern="1200" dirty="0"/>
            <a:t>U. Minnesota</a:t>
          </a:r>
          <a:r>
            <a:rPr lang="en-US" sz="1900" i="0" kern="1200" dirty="0"/>
            <a:t> for aerobic culturing</a:t>
          </a:r>
          <a:endParaRPr lang="en-US" sz="1900" kern="1200" dirty="0"/>
        </a:p>
        <a:p>
          <a:pPr marL="171450" lvl="1" indent="-171450" algn="l" defTabSz="844550">
            <a:lnSpc>
              <a:spcPct val="90000"/>
            </a:lnSpc>
            <a:spcBef>
              <a:spcPct val="0"/>
            </a:spcBef>
            <a:spcAft>
              <a:spcPct val="15000"/>
            </a:spcAft>
            <a:buChar char="••"/>
          </a:pPr>
          <a:r>
            <a:rPr lang="en-US" sz="1900" b="1" kern="1200" dirty="0"/>
            <a:t>FROZEN [15 mL] </a:t>
          </a:r>
          <a:r>
            <a:rPr lang="en-US" sz="1900" kern="1200" dirty="0"/>
            <a:t>to </a:t>
          </a:r>
          <a:r>
            <a:rPr lang="en-US" sz="1900" i="1" kern="1200" dirty="0"/>
            <a:t>UVM</a:t>
          </a:r>
          <a:r>
            <a:rPr lang="en-US" sz="1900" i="0" kern="1200" dirty="0"/>
            <a:t> for:								A. Collecting isolates by culture (10 mL) 					B. PCR for pathogens (4 mL) </a:t>
          </a:r>
          <a:endParaRPr lang="en-US" sz="1900" kern="1200" dirty="0"/>
        </a:p>
        <a:p>
          <a:pPr marL="171450" lvl="1" indent="-171450" algn="l" defTabSz="844550">
            <a:lnSpc>
              <a:spcPct val="90000"/>
            </a:lnSpc>
            <a:spcBef>
              <a:spcPct val="0"/>
            </a:spcBef>
            <a:spcAft>
              <a:spcPct val="15000"/>
            </a:spcAft>
            <a:buChar char="••"/>
          </a:pPr>
          <a:r>
            <a:rPr lang="en-US" sz="1900" b="1" kern="1200" dirty="0"/>
            <a:t>FROZEN [1 mL] </a:t>
          </a:r>
          <a:r>
            <a:rPr lang="en-US" sz="1900" kern="1200" dirty="0"/>
            <a:t>to </a:t>
          </a:r>
          <a:r>
            <a:rPr lang="en-US" sz="1900" i="1" kern="1200" dirty="0"/>
            <a:t>U. Colorado Boulder </a:t>
          </a:r>
          <a:r>
            <a:rPr lang="en-US" sz="1900" i="0" kern="1200" dirty="0"/>
            <a:t>for metagenomic analysis (bacterial and fungal sequencing)</a:t>
          </a:r>
          <a:endParaRPr lang="en-US" sz="1900" kern="1200" dirty="0"/>
        </a:p>
      </dsp:txBody>
      <dsp:txXfrm>
        <a:off x="2542711" y="382170"/>
        <a:ext cx="8411628" cy="2284901"/>
      </dsp:txXfrm>
    </dsp:sp>
    <dsp:sp modelId="{A77707E6-51B1-46C3-9331-5DE2862648DA}">
      <dsp:nvSpPr>
        <dsp:cNvPr id="0" name=""/>
        <dsp:cNvSpPr/>
      </dsp:nvSpPr>
      <dsp:spPr>
        <a:xfrm>
          <a:off x="9482" y="397327"/>
          <a:ext cx="2533228" cy="22545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a:t>Bulk tank milk</a:t>
          </a:r>
        </a:p>
        <a:p>
          <a:pPr lvl="0" algn="ctr" defTabSz="800100">
            <a:lnSpc>
              <a:spcPct val="90000"/>
            </a:lnSpc>
            <a:spcBef>
              <a:spcPct val="0"/>
            </a:spcBef>
            <a:spcAft>
              <a:spcPct val="35000"/>
            </a:spcAft>
          </a:pPr>
          <a:endParaRPr lang="en-US" sz="1800" b="1" kern="1200" dirty="0"/>
        </a:p>
        <a:p>
          <a:pPr lvl="0" algn="ctr" defTabSz="800100">
            <a:lnSpc>
              <a:spcPct val="90000"/>
            </a:lnSpc>
            <a:spcBef>
              <a:spcPct val="0"/>
            </a:spcBef>
            <a:spcAft>
              <a:spcPct val="35000"/>
            </a:spcAft>
          </a:pPr>
          <a:r>
            <a:rPr lang="en-US" sz="1800" b="1" kern="1200" dirty="0"/>
            <a:t>1 x 250 mL dipper</a:t>
          </a:r>
        </a:p>
      </dsp:txBody>
      <dsp:txXfrm>
        <a:off x="119542" y="507387"/>
        <a:ext cx="2313108" cy="2034468"/>
      </dsp:txXfrm>
    </dsp:sp>
    <dsp:sp modelId="{5D550D63-3FA5-45A6-A0D3-FCCB5400CFAB}">
      <dsp:nvSpPr>
        <dsp:cNvPr id="0" name=""/>
        <dsp:cNvSpPr/>
      </dsp:nvSpPr>
      <dsp:spPr>
        <a:xfrm>
          <a:off x="2672505" y="3273348"/>
          <a:ext cx="9423592" cy="301603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b="1" kern="1200" dirty="0"/>
            <a:t>FROZEN [2 cups] </a:t>
          </a:r>
          <a:r>
            <a:rPr lang="en-US" sz="1900" kern="1200" dirty="0"/>
            <a:t>to </a:t>
          </a:r>
          <a:r>
            <a:rPr lang="en-US" sz="1900" i="1" kern="1200" dirty="0"/>
            <a:t>U. Minnesota</a:t>
          </a:r>
          <a:r>
            <a:rPr lang="en-US" sz="1900" i="0" kern="1200" dirty="0"/>
            <a:t> for standard aerobic bedding culture</a:t>
          </a:r>
          <a:endParaRPr lang="en-US" sz="1900" kern="1200" dirty="0"/>
        </a:p>
        <a:p>
          <a:pPr marL="171450" lvl="1" indent="-171450" algn="l" defTabSz="844550">
            <a:lnSpc>
              <a:spcPct val="90000"/>
            </a:lnSpc>
            <a:spcBef>
              <a:spcPct val="0"/>
            </a:spcBef>
            <a:spcAft>
              <a:spcPct val="15000"/>
            </a:spcAft>
            <a:buChar char="••"/>
          </a:pPr>
          <a:r>
            <a:rPr lang="en-US" sz="1900" b="1" kern="1200" dirty="0"/>
            <a:t>FRESH [1 cup]/ FROZEN [1 cup] </a:t>
          </a:r>
          <a:r>
            <a:rPr lang="en-US" sz="1900" kern="1200" dirty="0"/>
            <a:t>to </a:t>
          </a:r>
          <a:r>
            <a:rPr lang="en-US" sz="1900" i="1" kern="1200" dirty="0"/>
            <a:t>UVM </a:t>
          </a:r>
          <a:r>
            <a:rPr lang="en-US" sz="1900" i="0" kern="1200" dirty="0"/>
            <a:t>for: 						A. Collect isolates/inhibitors [frozen]					B. % moisture analysis [fresh]</a:t>
          </a:r>
          <a:endParaRPr lang="en-US" sz="1900" kern="1200" dirty="0"/>
        </a:p>
        <a:p>
          <a:pPr marL="171450" lvl="1" indent="-171450" algn="l" defTabSz="844550">
            <a:lnSpc>
              <a:spcPct val="90000"/>
            </a:lnSpc>
            <a:spcBef>
              <a:spcPct val="0"/>
            </a:spcBef>
            <a:spcAft>
              <a:spcPct val="15000"/>
            </a:spcAft>
            <a:buChar char="••"/>
          </a:pPr>
          <a:r>
            <a:rPr lang="en-US" sz="1900" b="1" kern="1200" dirty="0"/>
            <a:t>FROZEN [1 tbsp.] </a:t>
          </a:r>
          <a:r>
            <a:rPr lang="en-US" sz="1900" kern="1200" dirty="0"/>
            <a:t>to </a:t>
          </a:r>
          <a:r>
            <a:rPr lang="en-US" sz="1900" i="1" kern="1200" dirty="0"/>
            <a:t>Colorado</a:t>
          </a:r>
          <a:r>
            <a:rPr lang="en-US" sz="1900" i="0" kern="1200" dirty="0"/>
            <a:t> </a:t>
          </a:r>
          <a:r>
            <a:rPr lang="en-US" sz="1900" i="1" kern="1200" dirty="0"/>
            <a:t>Boulder </a:t>
          </a:r>
          <a:r>
            <a:rPr lang="en-US" sz="1900" i="0" kern="1200" dirty="0"/>
            <a:t>for metagenomic analysis (bacterial and fungal sequencing)</a:t>
          </a:r>
          <a:endParaRPr lang="en-US" sz="1900" kern="1200" dirty="0"/>
        </a:p>
      </dsp:txBody>
      <dsp:txXfrm>
        <a:off x="2672505" y="3650352"/>
        <a:ext cx="8292580" cy="2262023"/>
      </dsp:txXfrm>
    </dsp:sp>
    <dsp:sp modelId="{EFD73ADF-1B6D-43C0-8B6D-67CA6AE1E939}">
      <dsp:nvSpPr>
        <dsp:cNvPr id="0" name=""/>
        <dsp:cNvSpPr/>
      </dsp:nvSpPr>
      <dsp:spPr>
        <a:xfrm>
          <a:off x="10176" y="3654069"/>
          <a:ext cx="2662328" cy="22545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sz="1800" b="1" kern="1200" dirty="0"/>
            <a:t>Bedding</a:t>
          </a:r>
        </a:p>
        <a:p>
          <a:pPr lvl="0" algn="ctr" defTabSz="800100">
            <a:lnSpc>
              <a:spcPct val="90000"/>
            </a:lnSpc>
            <a:spcBef>
              <a:spcPct val="0"/>
            </a:spcBef>
            <a:spcAft>
              <a:spcPct val="35000"/>
            </a:spcAft>
          </a:pPr>
          <a:endParaRPr lang="en-US" sz="1800" b="1" kern="1200" dirty="0"/>
        </a:p>
        <a:p>
          <a:pPr lvl="0" algn="ctr" defTabSz="800100">
            <a:lnSpc>
              <a:spcPct val="90000"/>
            </a:lnSpc>
            <a:spcBef>
              <a:spcPct val="0"/>
            </a:spcBef>
            <a:spcAft>
              <a:spcPct val="35000"/>
            </a:spcAft>
          </a:pPr>
          <a:r>
            <a:rPr lang="en-US" sz="1800" b="1" kern="1200" dirty="0"/>
            <a:t>1 gallon Ziplock</a:t>
          </a:r>
        </a:p>
        <a:p>
          <a:pPr lvl="0" algn="ctr" defTabSz="800100">
            <a:lnSpc>
              <a:spcPct val="90000"/>
            </a:lnSpc>
            <a:spcBef>
              <a:spcPct val="0"/>
            </a:spcBef>
            <a:spcAft>
              <a:spcPct val="35000"/>
            </a:spcAft>
          </a:pPr>
          <a:endParaRPr lang="en-US" sz="1800" b="1" kern="1200" dirty="0"/>
        </a:p>
        <a:p>
          <a:pPr lvl="0" algn="ctr" defTabSz="800100">
            <a:lnSpc>
              <a:spcPct val="90000"/>
            </a:lnSpc>
            <a:spcBef>
              <a:spcPct val="0"/>
            </a:spcBef>
            <a:spcAft>
              <a:spcPct val="35000"/>
            </a:spcAft>
          </a:pPr>
          <a:r>
            <a:rPr lang="en-US" sz="1800" b="1" kern="1200" dirty="0"/>
            <a:t>Lactating/Dry/Winter turnout</a:t>
          </a:r>
        </a:p>
      </dsp:txBody>
      <dsp:txXfrm>
        <a:off x="120236" y="3764129"/>
        <a:ext cx="2442208" cy="203446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EAFF1E-D4B6-4FBC-AEB3-6C0B7CDD407C}" type="datetimeFigureOut">
              <a:rPr lang="en-US" smtClean="0"/>
              <a:t>4/8/2019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4327EF-E4E2-4E65-B390-18FBC53632EE}" type="slidenum">
              <a:rPr lang="en-US" smtClean="0"/>
              <a:t>‹#›</a:t>
            </a:fld>
            <a:endParaRPr lang="en-US"/>
          </a:p>
        </p:txBody>
      </p:sp>
    </p:spTree>
    <p:extLst>
      <p:ext uri="{BB962C8B-B14F-4D97-AF65-F5344CB8AC3E}">
        <p14:creationId xmlns:p14="http://schemas.microsoft.com/office/powerpoint/2010/main" val="3187930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CAE43-8282-4A0C-A3E5-8C02E7FB2D13}" type="datetimeFigureOut">
              <a:rPr lang="en-US" smtClean="0"/>
              <a:t>4/8/2019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40DF3-C188-4D18-97A7-7A28B0679652}" type="slidenum">
              <a:rPr lang="en-US" smtClean="0"/>
              <a:t>‹#›</a:t>
            </a:fld>
            <a:endParaRPr lang="en-US"/>
          </a:p>
        </p:txBody>
      </p:sp>
    </p:spTree>
    <p:extLst>
      <p:ext uri="{BB962C8B-B14F-4D97-AF65-F5344CB8AC3E}">
        <p14:creationId xmlns:p14="http://schemas.microsoft.com/office/powerpoint/2010/main" val="643619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closer look at the mammary gland:  </a:t>
            </a:r>
          </a:p>
          <a:p>
            <a:endParaRPr lang="en-US" dirty="0"/>
          </a:p>
          <a:p>
            <a:r>
              <a:rPr lang="en-US" dirty="0"/>
              <a:t>In the past 15 years, there has been an explosion in the use of DNA to assess the composition of the microbial community, allowing us to suggest an enormous diversity of microbial life far beyond that which can be grown in a petri dish.  In the world of mastitis </a:t>
            </a:r>
            <a:r>
              <a:rPr lang="en-US" dirty="0" err="1"/>
              <a:t>epidemiolygy</a:t>
            </a:r>
            <a:r>
              <a:rPr lang="en-US" dirty="0"/>
              <a:t> this has lead to a reassessment of the nature of the host pathogen relationship. For many decades, healthy intramammary milk has been thought to be free of bacteria.  Recent evidence has suggested that this may not be true.  Instead, a diverse assemblage of microbial DNA has been observed in healthy milk, suggesting that the relationship between the udder and the microbial community may be more complex than "if a bacteria manages to establish itself in the gland, this gland is infected"</a:t>
            </a:r>
          </a:p>
          <a:p>
            <a:endParaRPr lang="en-US" dirty="0"/>
          </a:p>
        </p:txBody>
      </p:sp>
      <p:sp>
        <p:nvSpPr>
          <p:cNvPr id="4" name="Slide Number Placeholder 3"/>
          <p:cNvSpPr>
            <a:spLocks noGrp="1"/>
          </p:cNvSpPr>
          <p:nvPr>
            <p:ph type="sldNum" sz="quarter" idx="5"/>
          </p:nvPr>
        </p:nvSpPr>
        <p:spPr/>
        <p:txBody>
          <a:bodyPr/>
          <a:lstStyle/>
          <a:p>
            <a:fld id="{21840DF3-C188-4D18-97A7-7A28B0679652}" type="slidenum">
              <a:rPr lang="en-US" smtClean="0"/>
              <a:t>4</a:t>
            </a:fld>
            <a:endParaRPr lang="en-US"/>
          </a:p>
        </p:txBody>
      </p:sp>
    </p:spTree>
    <p:extLst>
      <p:ext uri="{BB962C8B-B14F-4D97-AF65-F5344CB8AC3E}">
        <p14:creationId xmlns:p14="http://schemas.microsoft.com/office/powerpoint/2010/main" val="371922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in fungi:  group of taxa that are only apparent in teat and healthy milk suggesting a flow of microbes between the healthy teat cistern and the bedding environment</a:t>
            </a:r>
          </a:p>
          <a:p>
            <a:endParaRPr lang="en-US" dirty="0"/>
          </a:p>
          <a:p>
            <a:endParaRPr lang="en-US" dirty="0"/>
          </a:p>
          <a:p>
            <a:r>
              <a:rPr lang="en-US" dirty="0"/>
              <a:t>Heavy hitter: penicillium greater in healthy milk, though prevalent in both healthy and infected milk, not really skin.  Remember: these are Relative, there may actually be higher counts on skin, but less relative to other taxa.. Especially because many more sequences were read in teat samples.</a:t>
            </a:r>
          </a:p>
          <a:p>
            <a:r>
              <a:rPr lang="en-US" dirty="0" err="1"/>
              <a:t>Debaryomyces</a:t>
            </a:r>
            <a:r>
              <a:rPr lang="en-US" dirty="0"/>
              <a:t>: yeast higher in infected samples and also found in skin.  </a:t>
            </a:r>
            <a:r>
              <a:rPr lang="en-US" dirty="0" err="1"/>
              <a:t>Lophiostoma</a:t>
            </a:r>
            <a:r>
              <a:rPr lang="en-US" dirty="0"/>
              <a:t>, only found in infected milk.  </a:t>
            </a:r>
          </a:p>
          <a:p>
            <a:endParaRPr lang="en-US" dirty="0"/>
          </a:p>
          <a:p>
            <a:r>
              <a:rPr lang="en-US" dirty="0"/>
              <a:t>Teat taxa in equal abundance are in different abundance between infection states: some are only present in healthy teats.  Suggestive of a commensal milk microbiome that is shared with teat, and thus impacted by the external environment such as bedding.  A sign that the healthy microbiota could be modulated by bedding.   </a:t>
            </a:r>
          </a:p>
        </p:txBody>
      </p:sp>
      <p:sp>
        <p:nvSpPr>
          <p:cNvPr id="4" name="Slide Number Placeholder 3"/>
          <p:cNvSpPr>
            <a:spLocks noGrp="1"/>
          </p:cNvSpPr>
          <p:nvPr>
            <p:ph type="sldNum" sz="quarter" idx="5"/>
          </p:nvPr>
        </p:nvSpPr>
        <p:spPr/>
        <p:txBody>
          <a:bodyPr/>
          <a:lstStyle/>
          <a:p>
            <a:fld id="{21840DF3-C188-4D18-97A7-7A28B0679652}" type="slidenum">
              <a:rPr lang="en-US" smtClean="0"/>
              <a:t>15</a:t>
            </a:fld>
            <a:endParaRPr lang="en-US"/>
          </a:p>
        </p:txBody>
      </p:sp>
    </p:spTree>
    <p:extLst>
      <p:ext uri="{BB962C8B-B14F-4D97-AF65-F5344CB8AC3E}">
        <p14:creationId xmlns:p14="http://schemas.microsoft.com/office/powerpoint/2010/main" val="2773937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Bacterial genera greater than or equal to 2.5% and Fungal genera ≥5% of total relative abundance in teat or mammary gland also present in bedded pack. Green cells are shared taxa greater in healthy glands, Yellow cells are bedding taxa increased in infected glands.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Debaryomyces</a:t>
            </a:r>
            <a:r>
              <a:rPr lang="en-US" sz="1200" kern="1200" dirty="0">
                <a:solidFill>
                  <a:schemeClr val="tx1"/>
                </a:solidFill>
                <a:effectLst/>
                <a:latin typeface="+mn-lt"/>
                <a:ea typeface="+mn-ea"/>
                <a:cs typeface="+mn-cs"/>
              </a:rPr>
              <a:t> and penicillium shared between all habitat states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Corynebacterium and Acinetobacter shared between both habitat states</a:t>
            </a:r>
            <a:endParaRPr lang="en-US" dirty="0"/>
          </a:p>
        </p:txBody>
      </p:sp>
      <p:sp>
        <p:nvSpPr>
          <p:cNvPr id="4" name="Slide Number Placeholder 3"/>
          <p:cNvSpPr>
            <a:spLocks noGrp="1"/>
          </p:cNvSpPr>
          <p:nvPr>
            <p:ph type="sldNum" sz="quarter" idx="10"/>
          </p:nvPr>
        </p:nvSpPr>
        <p:spPr/>
        <p:txBody>
          <a:bodyPr/>
          <a:lstStyle/>
          <a:p>
            <a:fld id="{21840DF3-C188-4D18-97A7-7A28B0679652}" type="slidenum">
              <a:rPr lang="en-US" smtClean="0"/>
              <a:t>17</a:t>
            </a:fld>
            <a:endParaRPr lang="en-US"/>
          </a:p>
        </p:txBody>
      </p:sp>
    </p:spTree>
    <p:extLst>
      <p:ext uri="{BB962C8B-B14F-4D97-AF65-F5344CB8AC3E}">
        <p14:creationId xmlns:p14="http://schemas.microsoft.com/office/powerpoint/2010/main" val="1622652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believe that there are microbes associated with both healthy and infected habitats present in the bedding, is it possible to control this environment to foster the good microbes and discourage the bad ones? 	</a:t>
            </a:r>
          </a:p>
          <a:p>
            <a:r>
              <a:rPr lang="en-US" dirty="0"/>
              <a:t>	</a:t>
            </a:r>
          </a:p>
          <a:p>
            <a:r>
              <a:rPr lang="en-US" dirty="0"/>
              <a:t>The microbiome of the bedding did appear to be shaped both by farm and by management practices.  </a:t>
            </a:r>
            <a:r>
              <a:rPr lang="en-US" dirty="0" err="1"/>
              <a:t>BDC</a:t>
            </a:r>
            <a:r>
              <a:rPr lang="en-US" dirty="0"/>
              <a:t> all clustering : all warm static packs while other two farms are set apart.</a:t>
            </a:r>
          </a:p>
        </p:txBody>
      </p:sp>
      <p:sp>
        <p:nvSpPr>
          <p:cNvPr id="4" name="Slide Number Placeholder 3"/>
          <p:cNvSpPr>
            <a:spLocks noGrp="1"/>
          </p:cNvSpPr>
          <p:nvPr>
            <p:ph type="sldNum" sz="quarter" idx="5"/>
          </p:nvPr>
        </p:nvSpPr>
        <p:spPr/>
        <p:txBody>
          <a:bodyPr/>
          <a:lstStyle/>
          <a:p>
            <a:fld id="{21840DF3-C188-4D18-97A7-7A28B0679652}" type="slidenum">
              <a:rPr lang="en-US" smtClean="0"/>
              <a:t>18</a:t>
            </a:fld>
            <a:endParaRPr lang="en-US"/>
          </a:p>
        </p:txBody>
      </p:sp>
    </p:spTree>
    <p:extLst>
      <p:ext uri="{BB962C8B-B14F-4D97-AF65-F5344CB8AC3E}">
        <p14:creationId xmlns:p14="http://schemas.microsoft.com/office/powerpoint/2010/main" val="57459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Q’s:  Single cow that gets</a:t>
            </a:r>
            <a:r>
              <a:rPr lang="en-US" baseline="0" dirty="0"/>
              <a:t> mastitis over time</a:t>
            </a:r>
          </a:p>
          <a:p>
            <a:endParaRPr lang="en-US" baseline="0" dirty="0"/>
          </a:p>
          <a:p>
            <a:r>
              <a:rPr lang="en-US" baseline="0" dirty="0"/>
              <a:t>Compare gut and milk microbiome: immune resistance conferred by bacteria, diet</a:t>
            </a:r>
          </a:p>
          <a:p>
            <a:endParaRPr lang="en-US" baseline="0" dirty="0"/>
          </a:p>
          <a:p>
            <a:r>
              <a:rPr lang="en-US" baseline="0" dirty="0"/>
              <a:t>Genotyping staph species : where are the truly pathogenic bacteria residing</a:t>
            </a:r>
          </a:p>
          <a:p>
            <a:endParaRPr lang="en-US" baseline="0" dirty="0"/>
          </a:p>
          <a:p>
            <a:r>
              <a:rPr lang="en-US" baseline="0" dirty="0"/>
              <a:t>Continue to characterize the microbiome with molecular genetic studies: what are these things actually doing?</a:t>
            </a:r>
            <a:endParaRPr lang="en-US" dirty="0"/>
          </a:p>
        </p:txBody>
      </p:sp>
      <p:sp>
        <p:nvSpPr>
          <p:cNvPr id="4" name="Slide Number Placeholder 3"/>
          <p:cNvSpPr>
            <a:spLocks noGrp="1"/>
          </p:cNvSpPr>
          <p:nvPr>
            <p:ph type="sldNum" sz="quarter" idx="10"/>
          </p:nvPr>
        </p:nvSpPr>
        <p:spPr/>
        <p:txBody>
          <a:bodyPr/>
          <a:lstStyle/>
          <a:p>
            <a:fld id="{21840DF3-C188-4D18-97A7-7A28B0679652}" type="slidenum">
              <a:rPr lang="en-US" smtClean="0"/>
              <a:t>19</a:t>
            </a:fld>
            <a:endParaRPr lang="en-US"/>
          </a:p>
        </p:txBody>
      </p:sp>
    </p:spTree>
    <p:extLst>
      <p:ext uri="{BB962C8B-B14F-4D97-AF65-F5344CB8AC3E}">
        <p14:creationId xmlns:p14="http://schemas.microsoft.com/office/powerpoint/2010/main" val="417677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dysbiosis hypothesis,  (“Put this in the back of your mind for a moment”)</a:t>
            </a:r>
          </a:p>
          <a:p>
            <a:endParaRPr lang="en-US" dirty="0"/>
          </a:p>
          <a:p>
            <a:r>
              <a:rPr lang="en-US" dirty="0"/>
              <a:t>disruption of the microbial ecology:</a:t>
            </a:r>
          </a:p>
          <a:p>
            <a:r>
              <a:rPr lang="en-US" dirty="0"/>
              <a:t>	via invasion of a pathogen</a:t>
            </a:r>
          </a:p>
          <a:p>
            <a:r>
              <a:rPr lang="en-US" dirty="0"/>
              <a:t>	“turning on” of pathogenicity of endogenous microbes, </a:t>
            </a:r>
          </a:p>
          <a:p>
            <a:r>
              <a:rPr lang="en-US" dirty="0"/>
              <a:t>	or due to a chemical or physical imbalance in the gland, creating new ecological niches that allow commensal microbes to thrive, stimulating a greater cow immune response.   </a:t>
            </a:r>
          </a:p>
        </p:txBody>
      </p:sp>
      <p:sp>
        <p:nvSpPr>
          <p:cNvPr id="4" name="Slide Number Placeholder 3"/>
          <p:cNvSpPr>
            <a:spLocks noGrp="1"/>
          </p:cNvSpPr>
          <p:nvPr>
            <p:ph type="sldNum" sz="quarter" idx="5"/>
          </p:nvPr>
        </p:nvSpPr>
        <p:spPr/>
        <p:txBody>
          <a:bodyPr/>
          <a:lstStyle/>
          <a:p>
            <a:fld id="{21840DF3-C188-4D18-97A7-7A28B0679652}" type="slidenum">
              <a:rPr lang="en-US" smtClean="0"/>
              <a:t>5</a:t>
            </a:fld>
            <a:endParaRPr lang="en-US"/>
          </a:p>
        </p:txBody>
      </p:sp>
    </p:spTree>
    <p:extLst>
      <p:ext uri="{BB962C8B-B14F-4D97-AF65-F5344CB8AC3E}">
        <p14:creationId xmlns:p14="http://schemas.microsoft.com/office/powerpoint/2010/main" val="2722800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counting microbes, only unique fragments of their DNA.  So our long list of organism names that we found in these environments are best guesses.  Often DNA sequences are identified only to order etc.  For example, the jackalope DNA in our dataset is certainly a unique organism, but its DNA can only tell us it is related to the rabbit, because no one has ever found one before.  So we are left calling it an OTU.</a:t>
            </a:r>
          </a:p>
          <a:p>
            <a:endParaRPr lang="en-US" dirty="0"/>
          </a:p>
          <a:p>
            <a:r>
              <a:rPr lang="en-US" dirty="0"/>
              <a:t>S aureus, penicillium </a:t>
            </a:r>
            <a:r>
              <a:rPr lang="en-US" dirty="0" err="1"/>
              <a:t>chromogenes</a:t>
            </a:r>
            <a:r>
              <a:rPr lang="en-US" dirty="0"/>
              <a:t>, </a:t>
            </a:r>
            <a:r>
              <a:rPr lang="en-US" dirty="0" err="1"/>
              <a:t>escherichia</a:t>
            </a:r>
            <a:r>
              <a:rPr lang="en-US" dirty="0"/>
              <a:t> coli</a:t>
            </a:r>
          </a:p>
        </p:txBody>
      </p:sp>
      <p:sp>
        <p:nvSpPr>
          <p:cNvPr id="4" name="Slide Number Placeholder 3"/>
          <p:cNvSpPr>
            <a:spLocks noGrp="1"/>
          </p:cNvSpPr>
          <p:nvPr>
            <p:ph type="sldNum" sz="quarter" idx="5"/>
          </p:nvPr>
        </p:nvSpPr>
        <p:spPr/>
        <p:txBody>
          <a:bodyPr/>
          <a:lstStyle/>
          <a:p>
            <a:fld id="{21840DF3-C188-4D18-97A7-7A28B0679652}" type="slidenum">
              <a:rPr lang="en-US" smtClean="0"/>
              <a:t>6</a:t>
            </a:fld>
            <a:endParaRPr lang="en-US"/>
          </a:p>
        </p:txBody>
      </p:sp>
    </p:spTree>
    <p:extLst>
      <p:ext uri="{BB962C8B-B14F-4D97-AF65-F5344CB8AC3E}">
        <p14:creationId xmlns:p14="http://schemas.microsoft.com/office/powerpoint/2010/main" val="41375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Organic farmers, such as those in this study, are unable to use antibiotics and rely on preventative measures to discourage mastitis.  Bedding types and management can effect total pathogen load on teats and effect which bacteria are present in the bedding.  Interestingly: the bedded pack style of bedding relies on the microbial community to decompose layers of substrate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living on a pile of organic material mixed with their own feces, cows are no more likely experience mammary infections.  What is going on here?</a:t>
            </a:r>
          </a:p>
          <a:p>
            <a:endParaRPr lang="en-US" dirty="0"/>
          </a:p>
        </p:txBody>
      </p:sp>
      <p:sp>
        <p:nvSpPr>
          <p:cNvPr id="4" name="Slide Number Placeholder 3"/>
          <p:cNvSpPr>
            <a:spLocks noGrp="1"/>
          </p:cNvSpPr>
          <p:nvPr>
            <p:ph type="sldNum" sz="quarter" idx="5"/>
          </p:nvPr>
        </p:nvSpPr>
        <p:spPr/>
        <p:txBody>
          <a:bodyPr/>
          <a:lstStyle/>
          <a:p>
            <a:fld id="{21840DF3-C188-4D18-97A7-7A28B0679652}" type="slidenum">
              <a:rPr lang="en-US" smtClean="0"/>
              <a:t>7</a:t>
            </a:fld>
            <a:endParaRPr lang="en-US"/>
          </a:p>
        </p:txBody>
      </p:sp>
    </p:spTree>
    <p:extLst>
      <p:ext uri="{BB962C8B-B14F-4D97-AF65-F5344CB8AC3E}">
        <p14:creationId xmlns:p14="http://schemas.microsoft.com/office/powerpoint/2010/main" val="2634946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hoping to gain insight into how bedded pack management can be used to control mastitis and curtail flies</a:t>
            </a:r>
          </a:p>
        </p:txBody>
      </p:sp>
      <p:sp>
        <p:nvSpPr>
          <p:cNvPr id="4" name="Slide Number Placeholder 3"/>
          <p:cNvSpPr>
            <a:spLocks noGrp="1"/>
          </p:cNvSpPr>
          <p:nvPr>
            <p:ph type="sldNum" sz="quarter" idx="5"/>
          </p:nvPr>
        </p:nvSpPr>
        <p:spPr/>
        <p:txBody>
          <a:bodyPr/>
          <a:lstStyle/>
          <a:p>
            <a:fld id="{21840DF3-C188-4D18-97A7-7A28B0679652}" type="slidenum">
              <a:rPr lang="en-US" smtClean="0"/>
              <a:t>8</a:t>
            </a:fld>
            <a:endParaRPr lang="en-US"/>
          </a:p>
        </p:txBody>
      </p:sp>
    </p:spTree>
    <p:extLst>
      <p:ext uri="{BB962C8B-B14F-4D97-AF65-F5344CB8AC3E}">
        <p14:creationId xmlns:p14="http://schemas.microsoft.com/office/powerpoint/2010/main" val="216606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Screened the herd to identify cows with one healthy and one infected quarter</a:t>
            </a:r>
          </a:p>
          <a:p>
            <a:r>
              <a:rPr lang="en-US" dirty="0"/>
              <a:t>Sequenced a random selection of these cows on each date.</a:t>
            </a:r>
          </a:p>
          <a:p>
            <a:endParaRPr lang="en-US" dirty="0"/>
          </a:p>
          <a:p>
            <a:r>
              <a:rPr lang="en-US" dirty="0"/>
              <a:t>Infected == SCC &gt;= 200000 &amp; positive ID of pathogen in replicate samples</a:t>
            </a:r>
          </a:p>
          <a:p>
            <a:r>
              <a:rPr lang="en-US" dirty="0"/>
              <a:t>Healthy == SCC &lt;= 100000 &amp; no growth in replicate samples</a:t>
            </a:r>
          </a:p>
        </p:txBody>
      </p:sp>
      <p:sp>
        <p:nvSpPr>
          <p:cNvPr id="4" name="Slide Number Placeholder 3"/>
          <p:cNvSpPr>
            <a:spLocks noGrp="1"/>
          </p:cNvSpPr>
          <p:nvPr>
            <p:ph type="sldNum" sz="quarter" idx="5"/>
          </p:nvPr>
        </p:nvSpPr>
        <p:spPr/>
        <p:txBody>
          <a:bodyPr/>
          <a:lstStyle/>
          <a:p>
            <a:fld id="{21840DF3-C188-4D18-97A7-7A28B0679652}" type="slidenum">
              <a:rPr lang="en-US" smtClean="0"/>
              <a:t>11</a:t>
            </a:fld>
            <a:endParaRPr lang="en-US"/>
          </a:p>
        </p:txBody>
      </p:sp>
    </p:spTree>
    <p:extLst>
      <p:ext uri="{BB962C8B-B14F-4D97-AF65-F5344CB8AC3E}">
        <p14:creationId xmlns:p14="http://schemas.microsoft.com/office/powerpoint/2010/main" val="94933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NMDS</a:t>
            </a:r>
            <a:r>
              <a:rPr lang="en-US" dirty="0"/>
              <a:t> plots: points are samples of individual quarters, closer together means that samples have more similar microbiomes. line show the distance from the center of the sample type cluster </a:t>
            </a:r>
          </a:p>
          <a:p>
            <a:endParaRPr lang="en-US" dirty="0"/>
          </a:p>
          <a:p>
            <a:r>
              <a:rPr lang="en-US" dirty="0"/>
              <a:t>		Milk and teat microbiomes are distinct.</a:t>
            </a:r>
          </a:p>
          <a:p>
            <a:r>
              <a:rPr lang="en-US" dirty="0"/>
              <a:t>		Within sample type, 2015 and 2016 distinct: teat dipping?  time effect?  unclear: exactly confounded</a:t>
            </a:r>
          </a:p>
          <a:p>
            <a:r>
              <a:rPr lang="en-US" dirty="0"/>
              <a:t>		For bacteria, milk microbiome exhibited more variability than teat, which are all quite closely clustered.  </a:t>
            </a:r>
          </a:p>
        </p:txBody>
      </p:sp>
      <p:sp>
        <p:nvSpPr>
          <p:cNvPr id="4" name="Slide Number Placeholder 3"/>
          <p:cNvSpPr>
            <a:spLocks noGrp="1"/>
          </p:cNvSpPr>
          <p:nvPr>
            <p:ph type="sldNum" sz="quarter" idx="5"/>
          </p:nvPr>
        </p:nvSpPr>
        <p:spPr/>
        <p:txBody>
          <a:bodyPr/>
          <a:lstStyle/>
          <a:p>
            <a:fld id="{21840DF3-C188-4D18-97A7-7A28B0679652}" type="slidenum">
              <a:rPr lang="en-US" smtClean="0"/>
              <a:t>12</a:t>
            </a:fld>
            <a:endParaRPr lang="en-US"/>
          </a:p>
        </p:txBody>
      </p:sp>
    </p:spTree>
    <p:extLst>
      <p:ext uri="{BB962C8B-B14F-4D97-AF65-F5344CB8AC3E}">
        <p14:creationId xmlns:p14="http://schemas.microsoft.com/office/powerpoint/2010/main" val="176726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Teat community similar</a:t>
            </a:r>
          </a:p>
          <a:p>
            <a:r>
              <a:rPr lang="en-US" dirty="0"/>
              <a:t>Milk community different: dominated by staph</a:t>
            </a:r>
          </a:p>
          <a:p>
            <a:endParaRPr lang="en-US" dirty="0"/>
          </a:p>
          <a:p>
            <a:endParaRPr lang="en-US" dirty="0"/>
          </a:p>
          <a:p>
            <a:r>
              <a:rPr lang="en-US" dirty="0"/>
              <a:t>Greater relative abundance of </a:t>
            </a:r>
            <a:r>
              <a:rPr lang="en-US" dirty="0" err="1"/>
              <a:t>staphylococcaceae</a:t>
            </a:r>
            <a:r>
              <a:rPr lang="en-US" dirty="0"/>
              <a:t> in infected milk, compresses other observed taxa.  Unclear if they do not exist or less likely to be counted due to greater abundance of staph.  Evenness of the infected community declines.  Teat community is remains similarly distributed, and fewer taxa discrepancies are observed.  </a:t>
            </a:r>
          </a:p>
        </p:txBody>
      </p:sp>
      <p:sp>
        <p:nvSpPr>
          <p:cNvPr id="4" name="Slide Number Placeholder 3"/>
          <p:cNvSpPr>
            <a:spLocks noGrp="1"/>
          </p:cNvSpPr>
          <p:nvPr>
            <p:ph type="sldNum" sz="quarter" idx="5"/>
          </p:nvPr>
        </p:nvSpPr>
        <p:spPr/>
        <p:txBody>
          <a:bodyPr/>
          <a:lstStyle/>
          <a:p>
            <a:fld id="{21840DF3-C188-4D18-97A7-7A28B0679652}" type="slidenum">
              <a:rPr lang="en-US" smtClean="0"/>
              <a:t>13</a:t>
            </a:fld>
            <a:endParaRPr lang="en-US"/>
          </a:p>
        </p:txBody>
      </p:sp>
    </p:spTree>
    <p:extLst>
      <p:ext uri="{BB962C8B-B14F-4D97-AF65-F5344CB8AC3E}">
        <p14:creationId xmlns:p14="http://schemas.microsoft.com/office/powerpoint/2010/main" val="3088636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skin </a:t>
            </a:r>
            <a:r>
              <a:rPr lang="en-US" dirty="0" err="1"/>
              <a:t>assoc</a:t>
            </a:r>
            <a:r>
              <a:rPr lang="en-US" dirty="0"/>
              <a:t> vs milk associated groups, SMB53, abundant of skin, greater in healthy milk</a:t>
            </a:r>
          </a:p>
        </p:txBody>
      </p:sp>
      <p:sp>
        <p:nvSpPr>
          <p:cNvPr id="4" name="Slide Number Placeholder 3"/>
          <p:cNvSpPr>
            <a:spLocks noGrp="1"/>
          </p:cNvSpPr>
          <p:nvPr>
            <p:ph type="sldNum" sz="quarter" idx="5"/>
          </p:nvPr>
        </p:nvSpPr>
        <p:spPr/>
        <p:txBody>
          <a:bodyPr/>
          <a:lstStyle/>
          <a:p>
            <a:fld id="{21840DF3-C188-4D18-97A7-7A28B0679652}" type="slidenum">
              <a:rPr lang="en-US" smtClean="0"/>
              <a:t>14</a:t>
            </a:fld>
            <a:endParaRPr lang="en-US"/>
          </a:p>
        </p:txBody>
      </p:sp>
    </p:spTree>
    <p:extLst>
      <p:ext uri="{BB962C8B-B14F-4D97-AF65-F5344CB8AC3E}">
        <p14:creationId xmlns:p14="http://schemas.microsoft.com/office/powerpoint/2010/main" val="257522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ADDC4D-39E8-47FA-BBA2-0D3A348EC884}"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865077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ADDC4D-39E8-47FA-BBA2-0D3A348EC884}"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2853542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ADDC4D-39E8-47FA-BBA2-0D3A348EC884}"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3428931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ADDC4D-39E8-47FA-BBA2-0D3A348EC884}"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111472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ADDC4D-39E8-47FA-BBA2-0D3A348EC884}"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294912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ADDC4D-39E8-47FA-BBA2-0D3A348EC884}" type="datetimeFigureOut">
              <a:rPr lang="en-US" smtClean="0"/>
              <a:t>4/8/2019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4096545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ADDC4D-39E8-47FA-BBA2-0D3A348EC884}"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94678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ADDC4D-39E8-47FA-BBA2-0D3A348EC884}" type="datetimeFigureOut">
              <a:rPr lang="en-US" smtClean="0"/>
              <a:t>4/8/2019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25521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ADDC4D-39E8-47FA-BBA2-0D3A348EC884}" type="datetimeFigureOut">
              <a:rPr lang="en-US" smtClean="0"/>
              <a:t>4/8/2019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869296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ADDC4D-39E8-47FA-BBA2-0D3A348EC884}" type="datetimeFigureOut">
              <a:rPr lang="en-US" smtClean="0"/>
              <a:t>4/8/2019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2308668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0F16-848E-4EAB-BC5B-DD836E127E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2A4ACB-C01F-46CC-AEAE-A85EA5EA53AE}"/>
              </a:ext>
            </a:extLst>
          </p:cNvPr>
          <p:cNvSpPr>
            <a:spLocks noGrp="1"/>
          </p:cNvSpPr>
          <p:nvPr>
            <p:ph type="dt" sz="half" idx="10"/>
          </p:nvPr>
        </p:nvSpPr>
        <p:spPr/>
        <p:txBody>
          <a:bodyPr/>
          <a:lstStyle/>
          <a:p>
            <a:fld id="{A2ADDC4D-39E8-47FA-BBA2-0D3A348EC884}" type="datetimeFigureOut">
              <a:rPr lang="en-US" smtClean="0"/>
              <a:t>4/8/2019</a:t>
            </a:fld>
            <a:endParaRPr lang="en-US"/>
          </a:p>
        </p:txBody>
      </p:sp>
      <p:sp>
        <p:nvSpPr>
          <p:cNvPr id="4" name="Footer Placeholder 3">
            <a:extLst>
              <a:ext uri="{FF2B5EF4-FFF2-40B4-BE49-F238E27FC236}">
                <a16:creationId xmlns:a16="http://schemas.microsoft.com/office/drawing/2014/main" id="{97F00FD9-8FE8-4F89-966B-39A68BE66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2BB651-150A-4311-95B3-2A4143548197}"/>
              </a:ext>
            </a:extLst>
          </p:cNvPr>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902134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ADDC4D-39E8-47FA-BBA2-0D3A348EC884}" type="datetimeFigureOut">
              <a:rPr lang="en-US" smtClean="0"/>
              <a:t>4/8/2019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46943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DDC4D-39E8-47FA-BBA2-0D3A348EC884}" type="datetimeFigureOut">
              <a:rPr lang="en-US" smtClean="0"/>
              <a:t>4/8/2019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03D7FE-304C-437A-96AD-5E750F261A99}" type="slidenum">
              <a:rPr lang="en-US" smtClean="0"/>
              <a:t>‹#›</a:t>
            </a:fld>
            <a:endParaRPr lang="en-US"/>
          </a:p>
        </p:txBody>
      </p:sp>
    </p:spTree>
    <p:extLst>
      <p:ext uri="{BB962C8B-B14F-4D97-AF65-F5344CB8AC3E}">
        <p14:creationId xmlns:p14="http://schemas.microsoft.com/office/powerpoint/2010/main" val="275174907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8.pn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Agenda – Jeffords 326    (April 6, 2019)</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9:00-9:30 </a:t>
            </a:r>
            <a:r>
              <a:rPr lang="en-US" dirty="0">
                <a:solidFill>
                  <a:schemeClr val="bg1"/>
                </a:solidFill>
              </a:rPr>
              <a:t>– </a:t>
            </a:r>
            <a:r>
              <a:rPr lang="en-US" dirty="0" smtClean="0">
                <a:solidFill>
                  <a:schemeClr val="bg1"/>
                </a:solidFill>
              </a:rPr>
              <a:t>Introductions </a:t>
            </a:r>
            <a:r>
              <a:rPr lang="en-US" dirty="0">
                <a:solidFill>
                  <a:schemeClr val="bg1"/>
                </a:solidFill>
              </a:rPr>
              <a:t>&amp; roles - John</a:t>
            </a:r>
          </a:p>
          <a:p>
            <a:r>
              <a:rPr lang="en-US" dirty="0" smtClean="0">
                <a:solidFill>
                  <a:schemeClr val="bg1"/>
                </a:solidFill>
              </a:rPr>
              <a:t>9:30-10:00 </a:t>
            </a:r>
            <a:r>
              <a:rPr lang="en-US" dirty="0">
                <a:solidFill>
                  <a:schemeClr val="bg1"/>
                </a:solidFill>
              </a:rPr>
              <a:t>– Project Background – Tucker </a:t>
            </a:r>
          </a:p>
          <a:p>
            <a:r>
              <a:rPr lang="en-US" dirty="0" smtClean="0">
                <a:solidFill>
                  <a:schemeClr val="bg1"/>
                </a:solidFill>
              </a:rPr>
              <a:t>10:00- 10:30 </a:t>
            </a:r>
            <a:r>
              <a:rPr lang="en-US" dirty="0">
                <a:solidFill>
                  <a:schemeClr val="bg1"/>
                </a:solidFill>
              </a:rPr>
              <a:t>– </a:t>
            </a:r>
            <a:r>
              <a:rPr lang="en-US" dirty="0">
                <a:solidFill>
                  <a:schemeClr val="bg1"/>
                </a:solidFill>
              </a:rPr>
              <a:t>Timeline of activities and annual milestones  </a:t>
            </a:r>
            <a:r>
              <a:rPr lang="en-US" dirty="0">
                <a:solidFill>
                  <a:schemeClr val="bg1"/>
                </a:solidFill>
              </a:rPr>
              <a:t>- Deb</a:t>
            </a:r>
          </a:p>
          <a:p>
            <a:r>
              <a:rPr lang="en-US" dirty="0" smtClean="0">
                <a:solidFill>
                  <a:schemeClr val="bg1"/>
                </a:solidFill>
              </a:rPr>
              <a:t>10:30-11:00  </a:t>
            </a:r>
            <a:r>
              <a:rPr lang="en-US" dirty="0">
                <a:solidFill>
                  <a:schemeClr val="bg1"/>
                </a:solidFill>
              </a:rPr>
              <a:t>- </a:t>
            </a:r>
            <a:r>
              <a:rPr lang="en-US" dirty="0" smtClean="0">
                <a:solidFill>
                  <a:schemeClr val="bg1"/>
                </a:solidFill>
              </a:rPr>
              <a:t>Results from initial industry survey - </a:t>
            </a:r>
            <a:r>
              <a:rPr lang="en-US" dirty="0">
                <a:solidFill>
                  <a:schemeClr val="bg1"/>
                </a:solidFill>
              </a:rPr>
              <a:t>Tucker</a:t>
            </a:r>
          </a:p>
          <a:p>
            <a:r>
              <a:rPr lang="en-US" dirty="0" smtClean="0">
                <a:solidFill>
                  <a:schemeClr val="bg1"/>
                </a:solidFill>
              </a:rPr>
              <a:t>11:00-11:30 – 40 herd survey: interview and sampling - Caitlin</a:t>
            </a:r>
            <a:endParaRPr lang="en-US" dirty="0">
              <a:solidFill>
                <a:schemeClr val="bg1"/>
              </a:solidFill>
            </a:endParaRPr>
          </a:p>
          <a:p>
            <a:r>
              <a:rPr lang="en-US" dirty="0" smtClean="0">
                <a:solidFill>
                  <a:schemeClr val="bg1"/>
                </a:solidFill>
              </a:rPr>
              <a:t>11:30-12:00 – </a:t>
            </a:r>
            <a:r>
              <a:rPr lang="en-US" dirty="0" smtClean="0">
                <a:solidFill>
                  <a:schemeClr val="bg1"/>
                </a:solidFill>
              </a:rPr>
              <a:t>Discussion 	</a:t>
            </a:r>
            <a:endParaRPr lang="en-US" dirty="0">
              <a:solidFill>
                <a:schemeClr val="bg1"/>
              </a:solidFill>
            </a:endParaRPr>
          </a:p>
          <a:p>
            <a:pPr lvl="1"/>
            <a:r>
              <a:rPr lang="en-US" dirty="0" smtClean="0">
                <a:solidFill>
                  <a:schemeClr val="bg1"/>
                </a:solidFill>
              </a:rPr>
              <a:t>Evaluation of proposed methods</a:t>
            </a:r>
            <a:endParaRPr lang="en-US" dirty="0">
              <a:solidFill>
                <a:schemeClr val="bg1"/>
              </a:solidFill>
            </a:endParaRPr>
          </a:p>
          <a:p>
            <a:pPr lvl="1"/>
            <a:r>
              <a:rPr lang="en-US" dirty="0" smtClean="0">
                <a:solidFill>
                  <a:schemeClr val="bg1"/>
                </a:solidFill>
              </a:rPr>
              <a:t>What are we missing?</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159675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29C12-C204-4D26-9257-BE58383266BE}"/>
              </a:ext>
            </a:extLst>
          </p:cNvPr>
          <p:cNvPicPr>
            <a:picLocks noChangeAspect="1"/>
          </p:cNvPicPr>
          <p:nvPr/>
        </p:nvPicPr>
        <p:blipFill>
          <a:blip r:embed="rId2"/>
          <a:stretch>
            <a:fillRect/>
          </a:stretch>
        </p:blipFill>
        <p:spPr>
          <a:xfrm>
            <a:off x="158919" y="190232"/>
            <a:ext cx="3785937" cy="6543871"/>
          </a:xfrm>
          <a:prstGeom prst="rect">
            <a:avLst/>
          </a:prstGeom>
        </p:spPr>
      </p:pic>
      <p:sp>
        <p:nvSpPr>
          <p:cNvPr id="7" name="TextBox 6">
            <a:extLst>
              <a:ext uri="{FF2B5EF4-FFF2-40B4-BE49-F238E27FC236}">
                <a16:creationId xmlns:a16="http://schemas.microsoft.com/office/drawing/2014/main" id="{1004C4C8-34E6-4FDF-B445-5133ABCD9E46}"/>
              </a:ext>
            </a:extLst>
          </p:cNvPr>
          <p:cNvSpPr txBox="1"/>
          <p:nvPr/>
        </p:nvSpPr>
        <p:spPr>
          <a:xfrm>
            <a:off x="2614863" y="6272463"/>
            <a:ext cx="1329993" cy="369332"/>
          </a:xfrm>
          <a:prstGeom prst="rect">
            <a:avLst/>
          </a:prstGeom>
          <a:noFill/>
        </p:spPr>
        <p:txBody>
          <a:bodyPr wrap="square" rtlCol="0">
            <a:spAutoFit/>
          </a:bodyPr>
          <a:lstStyle/>
          <a:p>
            <a:r>
              <a:rPr lang="en-US" dirty="0"/>
              <a:t>D. Neher</a:t>
            </a:r>
          </a:p>
        </p:txBody>
      </p:sp>
      <p:grpSp>
        <p:nvGrpSpPr>
          <p:cNvPr id="15" name="Group 14">
            <a:extLst>
              <a:ext uri="{FF2B5EF4-FFF2-40B4-BE49-F238E27FC236}">
                <a16:creationId xmlns:a16="http://schemas.microsoft.com/office/drawing/2014/main" id="{0BF37211-4294-428F-97F4-D6E2F5A91B1A}"/>
              </a:ext>
            </a:extLst>
          </p:cNvPr>
          <p:cNvGrpSpPr/>
          <p:nvPr/>
        </p:nvGrpSpPr>
        <p:grpSpPr>
          <a:xfrm>
            <a:off x="7839264" y="242888"/>
            <a:ext cx="2928999" cy="2825165"/>
            <a:chOff x="8513033" y="219997"/>
            <a:chExt cx="3063473" cy="3219279"/>
          </a:xfrm>
        </p:grpSpPr>
        <p:pic>
          <p:nvPicPr>
            <p:cNvPr id="5" name="Picture 4">
              <a:extLst>
                <a:ext uri="{FF2B5EF4-FFF2-40B4-BE49-F238E27FC236}">
                  <a16:creationId xmlns:a16="http://schemas.microsoft.com/office/drawing/2014/main" id="{D2029D5E-428E-48BD-85CE-A675E5E25562}"/>
                </a:ext>
              </a:extLst>
            </p:cNvPr>
            <p:cNvPicPr>
              <a:picLocks noChangeAspect="1"/>
            </p:cNvPicPr>
            <p:nvPr/>
          </p:nvPicPr>
          <p:blipFill>
            <a:blip r:embed="rId3"/>
            <a:stretch>
              <a:fillRect/>
            </a:stretch>
          </p:blipFill>
          <p:spPr>
            <a:xfrm>
              <a:off x="8513033" y="219997"/>
              <a:ext cx="2405176" cy="3219279"/>
            </a:xfrm>
            <a:prstGeom prst="rect">
              <a:avLst/>
            </a:prstGeom>
          </p:spPr>
        </p:pic>
        <p:sp>
          <p:nvSpPr>
            <p:cNvPr id="10" name="TextBox 9">
              <a:extLst>
                <a:ext uri="{FF2B5EF4-FFF2-40B4-BE49-F238E27FC236}">
                  <a16:creationId xmlns:a16="http://schemas.microsoft.com/office/drawing/2014/main" id="{94DA13C1-2FB8-43E7-8391-CF0D5013CAF2}"/>
                </a:ext>
              </a:extLst>
            </p:cNvPr>
            <p:cNvSpPr txBox="1"/>
            <p:nvPr/>
          </p:nvSpPr>
          <p:spPr>
            <a:xfrm>
              <a:off x="9715621" y="3067790"/>
              <a:ext cx="1860885" cy="369332"/>
            </a:xfrm>
            <a:prstGeom prst="rect">
              <a:avLst/>
            </a:prstGeom>
            <a:noFill/>
          </p:spPr>
          <p:txBody>
            <a:bodyPr wrap="square" rtlCol="0">
              <a:spAutoFit/>
            </a:bodyPr>
            <a:lstStyle/>
            <a:p>
              <a:r>
                <a:rPr lang="en-US" dirty="0"/>
                <a:t>T. Andrews</a:t>
              </a:r>
            </a:p>
          </p:txBody>
        </p:sp>
      </p:grpSp>
      <p:pic>
        <p:nvPicPr>
          <p:cNvPr id="11" name="Picture 10">
            <a:extLst>
              <a:ext uri="{FF2B5EF4-FFF2-40B4-BE49-F238E27FC236}">
                <a16:creationId xmlns:a16="http://schemas.microsoft.com/office/drawing/2014/main" id="{41837EBE-3749-4EE2-8D13-E8B6B6F36E08}"/>
              </a:ext>
            </a:extLst>
          </p:cNvPr>
          <p:cNvPicPr>
            <a:picLocks noChangeAspect="1"/>
          </p:cNvPicPr>
          <p:nvPr/>
        </p:nvPicPr>
        <p:blipFill rotWithShape="1">
          <a:blip r:embed="rId4"/>
          <a:srcRect l="10958" r="1898" b="-1"/>
          <a:stretch/>
        </p:blipFill>
        <p:spPr>
          <a:xfrm>
            <a:off x="6942723" y="3265162"/>
            <a:ext cx="3923377" cy="3376633"/>
          </a:xfrm>
          <a:prstGeom prst="rect">
            <a:avLst/>
          </a:prstGeom>
        </p:spPr>
      </p:pic>
      <p:pic>
        <p:nvPicPr>
          <p:cNvPr id="12" name="Picture 11">
            <a:extLst>
              <a:ext uri="{FF2B5EF4-FFF2-40B4-BE49-F238E27FC236}">
                <a16:creationId xmlns:a16="http://schemas.microsoft.com/office/drawing/2014/main" id="{5A492208-B771-4B84-9927-39756603D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3032" y="190232"/>
            <a:ext cx="2401223" cy="4016331"/>
          </a:xfrm>
          <a:prstGeom prst="rect">
            <a:avLst/>
          </a:prstGeom>
        </p:spPr>
      </p:pic>
      <p:sp>
        <p:nvSpPr>
          <p:cNvPr id="13" name="TextBox 12">
            <a:extLst>
              <a:ext uri="{FF2B5EF4-FFF2-40B4-BE49-F238E27FC236}">
                <a16:creationId xmlns:a16="http://schemas.microsoft.com/office/drawing/2014/main" id="{6E6E341F-20B0-46A4-A63E-83D5A23BC43F}"/>
              </a:ext>
            </a:extLst>
          </p:cNvPr>
          <p:cNvSpPr txBox="1"/>
          <p:nvPr/>
        </p:nvSpPr>
        <p:spPr>
          <a:xfrm>
            <a:off x="9677518" y="6087772"/>
            <a:ext cx="2008513" cy="369332"/>
          </a:xfrm>
          <a:prstGeom prst="rect">
            <a:avLst/>
          </a:prstGeom>
          <a:noFill/>
        </p:spPr>
        <p:txBody>
          <a:bodyPr wrap="square" rtlCol="0">
            <a:spAutoFit/>
          </a:bodyPr>
          <a:lstStyle/>
          <a:p>
            <a:r>
              <a:rPr lang="en-US" dirty="0"/>
              <a:t>J. Barlow</a:t>
            </a:r>
          </a:p>
        </p:txBody>
      </p:sp>
      <p:sp>
        <p:nvSpPr>
          <p:cNvPr id="19" name="TextBox 18">
            <a:extLst>
              <a:ext uri="{FF2B5EF4-FFF2-40B4-BE49-F238E27FC236}">
                <a16:creationId xmlns:a16="http://schemas.microsoft.com/office/drawing/2014/main" id="{5BD1A1DD-9B16-4BBE-B8D3-1D6BADA297F9}"/>
              </a:ext>
            </a:extLst>
          </p:cNvPr>
          <p:cNvSpPr txBox="1"/>
          <p:nvPr/>
        </p:nvSpPr>
        <p:spPr>
          <a:xfrm>
            <a:off x="5386638" y="3745831"/>
            <a:ext cx="1556085" cy="369332"/>
          </a:xfrm>
          <a:prstGeom prst="rect">
            <a:avLst/>
          </a:prstGeom>
          <a:noFill/>
        </p:spPr>
        <p:txBody>
          <a:bodyPr wrap="square" rtlCol="0">
            <a:spAutoFit/>
          </a:bodyPr>
          <a:lstStyle/>
          <a:p>
            <a:r>
              <a:rPr lang="en-US" dirty="0"/>
              <a:t>J. Barlow</a:t>
            </a:r>
          </a:p>
        </p:txBody>
      </p:sp>
    </p:spTree>
    <p:extLst>
      <p:ext uri="{BB962C8B-B14F-4D97-AF65-F5344CB8AC3E}">
        <p14:creationId xmlns:p14="http://schemas.microsoft.com/office/powerpoint/2010/main" val="1185317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screenshot of a cell phone&#10;&#10;Description generated with high confidence">
            <a:extLst>
              <a:ext uri="{FF2B5EF4-FFF2-40B4-BE49-F238E27FC236}">
                <a16:creationId xmlns:a16="http://schemas.microsoft.com/office/drawing/2014/main" id="{FBE9D140-E71F-4B8E-AA4C-BAFC73A71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74" y="185996"/>
            <a:ext cx="9389395" cy="6486007"/>
          </a:xfrm>
          <a:prstGeom prst="rect">
            <a:avLst/>
          </a:prstGeom>
        </p:spPr>
      </p:pic>
    </p:spTree>
    <p:extLst>
      <p:ext uri="{BB962C8B-B14F-4D97-AF65-F5344CB8AC3E}">
        <p14:creationId xmlns:p14="http://schemas.microsoft.com/office/powerpoint/2010/main" val="3266129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7">
            <a:extLst>
              <a:ext uri="{FF2B5EF4-FFF2-40B4-BE49-F238E27FC236}">
                <a16:creationId xmlns:a16="http://schemas.microsoft.com/office/drawing/2014/main" id="{FB69ADD3-2742-4D7A-8B22-C631E2B669DD}"/>
              </a:ext>
            </a:extLst>
          </p:cNvPr>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047073" y="1382186"/>
            <a:ext cx="6951065" cy="5312812"/>
          </a:xfrm>
          <a:prstGeom prst="rect">
            <a:avLst/>
          </a:prstGeom>
        </p:spPr>
      </p:pic>
      <p:pic>
        <p:nvPicPr>
          <p:cNvPr id="8" name="Graphic 9">
            <a:extLst>
              <a:ext uri="{FF2B5EF4-FFF2-40B4-BE49-F238E27FC236}">
                <a16:creationId xmlns:a16="http://schemas.microsoft.com/office/drawing/2014/main" id="{3138EA94-A4AF-4973-BFB8-668BDC97CA03}"/>
              </a:ext>
            </a:extLst>
          </p:cNvPr>
          <p:cNvPicPr/>
          <p:nvPr/>
        </p:nvPicPr>
        <p:blipFill rotWithShape="1">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12052" r="11023"/>
          <a:stretch/>
        </p:blipFill>
        <p:spPr>
          <a:xfrm>
            <a:off x="0" y="1382186"/>
            <a:ext cx="6242207" cy="5312812"/>
          </a:xfrm>
          <a:prstGeom prst="rect">
            <a:avLst/>
          </a:prstGeom>
        </p:spPr>
      </p:pic>
      <p:sp>
        <p:nvSpPr>
          <p:cNvPr id="3" name="Rectangle 2">
            <a:extLst>
              <a:ext uri="{FF2B5EF4-FFF2-40B4-BE49-F238E27FC236}">
                <a16:creationId xmlns:a16="http://schemas.microsoft.com/office/drawing/2014/main" id="{D94AD5CE-E8A3-4B8F-AC5F-BFB08577A329}"/>
              </a:ext>
            </a:extLst>
          </p:cNvPr>
          <p:cNvSpPr/>
          <p:nvPr/>
        </p:nvSpPr>
        <p:spPr>
          <a:xfrm>
            <a:off x="513347" y="1398232"/>
            <a:ext cx="11454064" cy="510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a:extLst>
              <a:ext uri="{FF2B5EF4-FFF2-40B4-BE49-F238E27FC236}">
                <a16:creationId xmlns:a16="http://schemas.microsoft.com/office/drawing/2014/main" id="{7759417B-3ED6-474C-9958-2C4397A16EDD}"/>
              </a:ext>
            </a:extLst>
          </p:cNvPr>
          <p:cNvSpPr/>
          <p:nvPr/>
        </p:nvSpPr>
        <p:spPr>
          <a:xfrm>
            <a:off x="737535" y="1954556"/>
            <a:ext cx="1524001" cy="467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Bacteria</a:t>
            </a:r>
          </a:p>
        </p:txBody>
      </p:sp>
      <p:sp>
        <p:nvSpPr>
          <p:cNvPr id="10" name="Rectangle 9">
            <a:extLst>
              <a:ext uri="{FF2B5EF4-FFF2-40B4-BE49-F238E27FC236}">
                <a16:creationId xmlns:a16="http://schemas.microsoft.com/office/drawing/2014/main" id="{463A0FE3-B71D-4EE3-996D-3ADE3E7D9302}"/>
              </a:ext>
            </a:extLst>
          </p:cNvPr>
          <p:cNvSpPr/>
          <p:nvPr/>
        </p:nvSpPr>
        <p:spPr>
          <a:xfrm>
            <a:off x="6610974" y="1970600"/>
            <a:ext cx="1524001" cy="467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Fungi</a:t>
            </a:r>
          </a:p>
        </p:txBody>
      </p:sp>
      <p:sp>
        <p:nvSpPr>
          <p:cNvPr id="2" name="TextBox 1">
            <a:extLst>
              <a:ext uri="{FF2B5EF4-FFF2-40B4-BE49-F238E27FC236}">
                <a16:creationId xmlns:a16="http://schemas.microsoft.com/office/drawing/2014/main" id="{886BB694-F97B-46C3-BCEF-0D5D6FDDEEB3}"/>
              </a:ext>
            </a:extLst>
          </p:cNvPr>
          <p:cNvSpPr txBox="1"/>
          <p:nvPr/>
        </p:nvSpPr>
        <p:spPr>
          <a:xfrm>
            <a:off x="1090863" y="336884"/>
            <a:ext cx="9480884" cy="707886"/>
          </a:xfrm>
          <a:prstGeom prst="rect">
            <a:avLst/>
          </a:prstGeom>
          <a:noFill/>
        </p:spPr>
        <p:txBody>
          <a:bodyPr wrap="square" rtlCol="0">
            <a:spAutoFit/>
          </a:bodyPr>
          <a:lstStyle/>
          <a:p>
            <a:r>
              <a:rPr lang="en-US" sz="4000" dirty="0">
                <a:solidFill>
                  <a:schemeClr val="bg1"/>
                </a:solidFill>
              </a:rPr>
              <a:t>Microbiome differs between milk and teat</a:t>
            </a:r>
          </a:p>
        </p:txBody>
      </p:sp>
    </p:spTree>
    <p:extLst>
      <p:ext uri="{BB962C8B-B14F-4D97-AF65-F5344CB8AC3E}">
        <p14:creationId xmlns:p14="http://schemas.microsoft.com/office/powerpoint/2010/main" val="1233841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D3B07BE-20A8-4CE9-9B3A-AB6F12F0A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43467" y="708252"/>
            <a:ext cx="10905066" cy="5441495"/>
          </a:xfrm>
          <a:prstGeom prst="rect">
            <a:avLst/>
          </a:prstGeom>
        </p:spPr>
      </p:pic>
      <p:sp>
        <p:nvSpPr>
          <p:cNvPr id="4" name="Rectangle 3">
            <a:extLst>
              <a:ext uri="{FF2B5EF4-FFF2-40B4-BE49-F238E27FC236}">
                <a16:creationId xmlns:a16="http://schemas.microsoft.com/office/drawing/2014/main" id="{86FF6E1A-364C-4701-BFA0-3CE62C340C71}"/>
              </a:ext>
            </a:extLst>
          </p:cNvPr>
          <p:cNvSpPr/>
          <p:nvPr/>
        </p:nvSpPr>
        <p:spPr>
          <a:xfrm>
            <a:off x="1235242" y="480060"/>
            <a:ext cx="5005137" cy="514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5FB8BB-3A46-4E87-B084-947FAC25E081}"/>
              </a:ext>
            </a:extLst>
          </p:cNvPr>
          <p:cNvSpPr txBox="1"/>
          <p:nvPr/>
        </p:nvSpPr>
        <p:spPr>
          <a:xfrm>
            <a:off x="1068787" y="251867"/>
            <a:ext cx="9887971" cy="707886"/>
          </a:xfrm>
          <a:prstGeom prst="rect">
            <a:avLst/>
          </a:prstGeom>
          <a:noFill/>
        </p:spPr>
        <p:txBody>
          <a:bodyPr wrap="square" rtlCol="0">
            <a:spAutoFit/>
          </a:bodyPr>
          <a:lstStyle/>
          <a:p>
            <a:r>
              <a:rPr lang="en-US" sz="4000" dirty="0">
                <a:solidFill>
                  <a:schemeClr val="bg1"/>
                </a:solidFill>
              </a:rPr>
              <a:t>Infected milk microbiome is imbalanced</a:t>
            </a:r>
          </a:p>
        </p:txBody>
      </p:sp>
    </p:spTree>
    <p:extLst>
      <p:ext uri="{BB962C8B-B14F-4D97-AF65-F5344CB8AC3E}">
        <p14:creationId xmlns:p14="http://schemas.microsoft.com/office/powerpoint/2010/main" val="33791707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ABE3546-6B65-4CE9-AE8A-910A6BF54057}"/>
              </a:ext>
            </a:extLst>
          </p:cNvPr>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42661" y="1003085"/>
            <a:ext cx="12192000" cy="5854915"/>
          </a:xfrm>
          <a:prstGeom prst="rect">
            <a:avLst/>
          </a:prstGeom>
        </p:spPr>
      </p:pic>
      <p:sp>
        <p:nvSpPr>
          <p:cNvPr id="3" name="Rectangle 2">
            <a:extLst>
              <a:ext uri="{FF2B5EF4-FFF2-40B4-BE49-F238E27FC236}">
                <a16:creationId xmlns:a16="http://schemas.microsoft.com/office/drawing/2014/main" id="{197BB303-BFF3-4176-9AAD-814C4116647E}"/>
              </a:ext>
            </a:extLst>
          </p:cNvPr>
          <p:cNvSpPr/>
          <p:nvPr/>
        </p:nvSpPr>
        <p:spPr>
          <a:xfrm>
            <a:off x="1524000" y="685800"/>
            <a:ext cx="9201150"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FBC06D-9327-426E-908D-D9BBEDC4A152}"/>
              </a:ext>
            </a:extLst>
          </p:cNvPr>
          <p:cNvSpPr txBox="1"/>
          <p:nvPr/>
        </p:nvSpPr>
        <p:spPr>
          <a:xfrm>
            <a:off x="990600" y="480060"/>
            <a:ext cx="9448800" cy="707886"/>
          </a:xfrm>
          <a:prstGeom prst="rect">
            <a:avLst/>
          </a:prstGeom>
          <a:noFill/>
        </p:spPr>
        <p:txBody>
          <a:bodyPr wrap="square" rtlCol="0">
            <a:spAutoFit/>
          </a:bodyPr>
          <a:lstStyle/>
          <a:p>
            <a:r>
              <a:rPr lang="en-US" sz="4000" dirty="0">
                <a:solidFill>
                  <a:schemeClr val="bg1"/>
                </a:solidFill>
              </a:rPr>
              <a:t>Milk microbiome changes in infected state</a:t>
            </a:r>
          </a:p>
        </p:txBody>
      </p:sp>
    </p:spTree>
    <p:extLst>
      <p:ext uri="{BB962C8B-B14F-4D97-AF65-F5344CB8AC3E}">
        <p14:creationId xmlns:p14="http://schemas.microsoft.com/office/powerpoint/2010/main" val="25962206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5">
            <a:extLst>
              <a:ext uri="{FF2B5EF4-FFF2-40B4-BE49-F238E27FC236}">
                <a16:creationId xmlns:a16="http://schemas.microsoft.com/office/drawing/2014/main" id="{91E2251C-4602-4101-95D3-8EAD1931A058}"/>
              </a:ext>
            </a:extLst>
          </p:cNvPr>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27545" y="-325515"/>
            <a:ext cx="10317707" cy="7748640"/>
          </a:xfrm>
          <a:prstGeom prst="rect">
            <a:avLst/>
          </a:prstGeom>
        </p:spPr>
      </p:pic>
      <p:sp>
        <p:nvSpPr>
          <p:cNvPr id="5" name="Rectangle 4">
            <a:extLst>
              <a:ext uri="{FF2B5EF4-FFF2-40B4-BE49-F238E27FC236}">
                <a16:creationId xmlns:a16="http://schemas.microsoft.com/office/drawing/2014/main" id="{16BA5309-A661-4667-89EE-BB5D0505C472}"/>
              </a:ext>
            </a:extLst>
          </p:cNvPr>
          <p:cNvSpPr/>
          <p:nvPr/>
        </p:nvSpPr>
        <p:spPr>
          <a:xfrm>
            <a:off x="327545" y="-102870"/>
            <a:ext cx="10467174"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Same pattern in fungal sequences</a:t>
            </a:r>
          </a:p>
        </p:txBody>
      </p:sp>
    </p:spTree>
    <p:extLst>
      <p:ext uri="{BB962C8B-B14F-4D97-AF65-F5344CB8AC3E}">
        <p14:creationId xmlns:p14="http://schemas.microsoft.com/office/powerpoint/2010/main" val="10023614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41FAD-A73C-4542-B792-E4D8D34F7B61}"/>
              </a:ext>
            </a:extLst>
          </p:cNvPr>
          <p:cNvPicPr>
            <a:picLocks noChangeAspect="1"/>
          </p:cNvPicPr>
          <p:nvPr/>
        </p:nvPicPr>
        <p:blipFill>
          <a:blip r:embed="rId2"/>
          <a:stretch>
            <a:fillRect/>
          </a:stretch>
        </p:blipFill>
        <p:spPr>
          <a:xfrm>
            <a:off x="6695534" y="2170365"/>
            <a:ext cx="5496466" cy="4369691"/>
          </a:xfrm>
          <a:prstGeom prst="rect">
            <a:avLst/>
          </a:prstGeom>
        </p:spPr>
      </p:pic>
      <p:pic>
        <p:nvPicPr>
          <p:cNvPr id="6" name="Picture 5">
            <a:extLst>
              <a:ext uri="{FF2B5EF4-FFF2-40B4-BE49-F238E27FC236}">
                <a16:creationId xmlns:a16="http://schemas.microsoft.com/office/drawing/2014/main" id="{EDDCD524-76D2-48AC-A761-B7C9E259E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83" y="317944"/>
            <a:ext cx="6502826" cy="5355906"/>
          </a:xfrm>
          <a:prstGeom prst="rect">
            <a:avLst/>
          </a:prstGeom>
        </p:spPr>
      </p:pic>
    </p:spTree>
    <p:extLst>
      <p:ext uri="{BB962C8B-B14F-4D97-AF65-F5344CB8AC3E}">
        <p14:creationId xmlns:p14="http://schemas.microsoft.com/office/powerpoint/2010/main" val="1354081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1A56C3-463B-4B8E-BE81-14E65DA37595}"/>
              </a:ext>
            </a:extLst>
          </p:cNvPr>
          <p:cNvSpPr/>
          <p:nvPr/>
        </p:nvSpPr>
        <p:spPr>
          <a:xfrm>
            <a:off x="224590" y="241176"/>
            <a:ext cx="7251032" cy="6111498"/>
          </a:xfrm>
          <a:prstGeom prst="rect">
            <a:avLst/>
          </a:prstGeom>
          <a:solidFill>
            <a:schemeClr val="tx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6491B9B-C019-408D-99CD-307EA8712C99}"/>
              </a:ext>
            </a:extLst>
          </p:cNvPr>
          <p:cNvSpPr txBox="1"/>
          <p:nvPr/>
        </p:nvSpPr>
        <p:spPr>
          <a:xfrm>
            <a:off x="7828548" y="241175"/>
            <a:ext cx="4572000" cy="2554545"/>
          </a:xfrm>
          <a:prstGeom prst="rect">
            <a:avLst/>
          </a:prstGeom>
          <a:noFill/>
        </p:spPr>
        <p:txBody>
          <a:bodyPr wrap="square" rtlCol="0">
            <a:spAutoFit/>
          </a:bodyPr>
          <a:lstStyle/>
          <a:p>
            <a:r>
              <a:rPr lang="en-US" sz="3200" dirty="0">
                <a:solidFill>
                  <a:schemeClr val="bg1"/>
                </a:solidFill>
                <a:highlight>
                  <a:srgbClr val="00FF00"/>
                </a:highlight>
              </a:rPr>
              <a:t>Bedding microbes in healthy quarters</a:t>
            </a:r>
          </a:p>
          <a:p>
            <a:endParaRPr lang="en-US" sz="3200" dirty="0">
              <a:solidFill>
                <a:schemeClr val="bg1"/>
              </a:solidFill>
            </a:endParaRPr>
          </a:p>
          <a:p>
            <a:r>
              <a:rPr lang="en-US" sz="3200" dirty="0">
                <a:solidFill>
                  <a:schemeClr val="bg1"/>
                </a:solidFill>
                <a:highlight>
                  <a:srgbClr val="FFFF00"/>
                </a:highlight>
              </a:rPr>
              <a:t>Bedding microbes in infected quarters</a:t>
            </a:r>
          </a:p>
        </p:txBody>
      </p:sp>
      <p:pic>
        <p:nvPicPr>
          <p:cNvPr id="2" name="Picture 1">
            <a:extLst>
              <a:ext uri="{FF2B5EF4-FFF2-40B4-BE49-F238E27FC236}">
                <a16:creationId xmlns:a16="http://schemas.microsoft.com/office/drawing/2014/main" id="{5604E9DA-882A-455F-87B9-CE4587CB8871}"/>
              </a:ext>
            </a:extLst>
          </p:cNvPr>
          <p:cNvPicPr>
            <a:picLocks noChangeAspect="1"/>
          </p:cNvPicPr>
          <p:nvPr/>
        </p:nvPicPr>
        <p:blipFill>
          <a:blip r:embed="rId3"/>
          <a:stretch>
            <a:fillRect/>
          </a:stretch>
        </p:blipFill>
        <p:spPr>
          <a:xfrm>
            <a:off x="7979768" y="3119527"/>
            <a:ext cx="3509560" cy="3377526"/>
          </a:xfrm>
          <a:prstGeom prst="rect">
            <a:avLst/>
          </a:prstGeom>
        </p:spPr>
      </p:pic>
      <p:sp>
        <p:nvSpPr>
          <p:cNvPr id="3" name="Rectangle 2">
            <a:extLst>
              <a:ext uri="{FF2B5EF4-FFF2-40B4-BE49-F238E27FC236}">
                <a16:creationId xmlns:a16="http://schemas.microsoft.com/office/drawing/2014/main" id="{44971175-2051-489D-88B7-4DF040EEFD18}"/>
              </a:ext>
            </a:extLst>
          </p:cNvPr>
          <p:cNvSpPr/>
          <p:nvPr/>
        </p:nvSpPr>
        <p:spPr>
          <a:xfrm>
            <a:off x="545430" y="808036"/>
            <a:ext cx="7434337" cy="4801314"/>
          </a:xfrm>
          <a:prstGeom prst="rect">
            <a:avLst/>
          </a:prstGeom>
        </p:spPr>
        <p:txBody>
          <a:bodyPr wrap="square">
            <a:spAutoFit/>
          </a:bodyPr>
          <a:lstStyle/>
          <a:p>
            <a:r>
              <a:rPr lang="en-US" b="1" dirty="0">
                <a:solidFill>
                  <a:srgbClr val="000000"/>
                </a:solidFill>
                <a:latin typeface="Times New Roman" panose="02020603050405020304" pitchFamily="18" charset="0"/>
              </a:rPr>
              <a:t>Bacteria: teat skin and bedding </a:t>
            </a:r>
            <a:r>
              <a:rPr lang="en-US"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healthy </a:t>
            </a:r>
            <a:r>
              <a:rPr lang="en-US"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infected </a:t>
            </a:r>
            <a:r>
              <a:rPr lang="en-US"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pack </a:t>
            </a:r>
            <a:r>
              <a:rPr lang="en-US" dirty="0">
                <a:solidFill>
                  <a:srgbClr val="000000"/>
                </a:solidFill>
                <a:latin typeface="Times New Roman" panose="02020603050405020304" pitchFamily="18" charset="0"/>
              </a:rPr>
              <a:t>	</a:t>
            </a:r>
          </a:p>
          <a:p>
            <a:r>
              <a:rPr lang="en-US" i="1" dirty="0">
                <a:solidFill>
                  <a:srgbClr val="000000"/>
                </a:solidFill>
                <a:highlight>
                  <a:srgbClr val="00FF00"/>
                </a:highlight>
                <a:latin typeface="Times New Roman" panose="02020603050405020304" pitchFamily="18" charset="0"/>
              </a:rPr>
              <a:t>Acinetobacter </a:t>
            </a:r>
            <a:r>
              <a:rPr lang="en-US" i="1" dirty="0" err="1">
                <a:solidFill>
                  <a:srgbClr val="000000"/>
                </a:solidFill>
                <a:highlight>
                  <a:srgbClr val="00FF00"/>
                </a:highlight>
                <a:latin typeface="Times New Roman" panose="02020603050405020304" pitchFamily="18" charset="0"/>
              </a:rPr>
              <a:t>guillouiae</a:t>
            </a:r>
            <a:r>
              <a:rPr lang="en-US" i="1" dirty="0">
                <a:solidFill>
                  <a:srgbClr val="000000"/>
                </a:solidFill>
                <a:highlight>
                  <a:srgbClr val="00FF00"/>
                </a:highlight>
                <a:latin typeface="Times New Roman" panose="02020603050405020304" pitchFamily="18" charset="0"/>
              </a:rPr>
              <a:t> </a:t>
            </a:r>
            <a:r>
              <a:rPr lang="en-US" dirty="0">
                <a:solidFill>
                  <a:srgbClr val="000000"/>
                </a:solidFill>
                <a:highlight>
                  <a:srgbClr val="00FF00"/>
                </a:highlight>
                <a:latin typeface="Times New Roman" panose="02020603050405020304" pitchFamily="18" charset="0"/>
              </a:rPr>
              <a:t>		2.4 	0.7 	0.5 </a:t>
            </a:r>
            <a:r>
              <a:rPr lang="en-US" dirty="0">
                <a:solidFill>
                  <a:srgbClr val="000000"/>
                </a:solidFill>
                <a:latin typeface="Times New Roman" panose="02020603050405020304" pitchFamily="18" charset="0"/>
              </a:rPr>
              <a:t>	</a:t>
            </a:r>
          </a:p>
          <a:p>
            <a:r>
              <a:rPr lang="en-US" i="1" dirty="0">
                <a:solidFill>
                  <a:srgbClr val="000000"/>
                </a:solidFill>
                <a:highlight>
                  <a:srgbClr val="00FF00"/>
                </a:highlight>
                <a:latin typeface="Times New Roman" panose="02020603050405020304" pitchFamily="18" charset="0"/>
              </a:rPr>
              <a:t>Acinetobacter </a:t>
            </a:r>
            <a:r>
              <a:rPr lang="en-US" i="1" dirty="0" err="1">
                <a:solidFill>
                  <a:srgbClr val="000000"/>
                </a:solidFill>
                <a:highlight>
                  <a:srgbClr val="00FF00"/>
                </a:highlight>
                <a:latin typeface="Times New Roman" panose="02020603050405020304" pitchFamily="18" charset="0"/>
              </a:rPr>
              <a:t>lwoffi</a:t>
            </a:r>
            <a:r>
              <a:rPr lang="en-US" i="1" dirty="0">
                <a:solidFill>
                  <a:srgbClr val="000000"/>
                </a:solidFill>
                <a:highlight>
                  <a:srgbClr val="00FF00"/>
                </a:highlight>
                <a:latin typeface="Times New Roman" panose="02020603050405020304" pitchFamily="18" charset="0"/>
              </a:rPr>
              <a:t> </a:t>
            </a:r>
            <a:r>
              <a:rPr lang="en-US" dirty="0">
                <a:solidFill>
                  <a:srgbClr val="000000"/>
                </a:solidFill>
                <a:highlight>
                  <a:srgbClr val="00FF00"/>
                </a:highlight>
                <a:latin typeface="Times New Roman" panose="02020603050405020304" pitchFamily="18" charset="0"/>
              </a:rPr>
              <a:t>		0.9 	0.1 	1.1 </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Order </a:t>
            </a:r>
            <a:r>
              <a:rPr lang="en-US" dirty="0" err="1">
                <a:solidFill>
                  <a:srgbClr val="000000"/>
                </a:solidFill>
                <a:latin typeface="Times New Roman" panose="02020603050405020304" pitchFamily="18" charset="0"/>
              </a:rPr>
              <a:t>Clostridiales</a:t>
            </a:r>
            <a:r>
              <a:rPr lang="en-US" dirty="0">
                <a:solidFill>
                  <a:srgbClr val="000000"/>
                </a:solidFill>
                <a:latin typeface="Times New Roman" panose="02020603050405020304" pitchFamily="18" charset="0"/>
              </a:rPr>
              <a:t>   		0.5 	0.5 	0.4 	</a:t>
            </a:r>
          </a:p>
          <a:p>
            <a:endParaRPr lang="en-US" b="1" dirty="0">
              <a:solidFill>
                <a:srgbClr val="000000"/>
              </a:solidFill>
              <a:latin typeface="Times New Roman" panose="02020603050405020304" pitchFamily="18" charset="0"/>
            </a:endParaRPr>
          </a:p>
          <a:p>
            <a:r>
              <a:rPr lang="en-US" b="1" dirty="0">
                <a:solidFill>
                  <a:srgbClr val="000000"/>
                </a:solidFill>
                <a:latin typeface="Times New Roman" panose="02020603050405020304" pitchFamily="18" charset="0"/>
              </a:rPr>
              <a:t>Bacteria: milk and bedding </a:t>
            </a:r>
            <a:r>
              <a:rPr lang="en-US" dirty="0">
                <a:solidFill>
                  <a:srgbClr val="000000"/>
                </a:solidFill>
                <a:latin typeface="Times New Roman" panose="02020603050405020304" pitchFamily="18" charset="0"/>
              </a:rPr>
              <a:t>	</a:t>
            </a:r>
          </a:p>
          <a:p>
            <a:r>
              <a:rPr lang="pt-BR" i="1" dirty="0">
                <a:solidFill>
                  <a:srgbClr val="000000"/>
                </a:solidFill>
                <a:highlight>
                  <a:srgbClr val="00FF00"/>
                </a:highlight>
                <a:latin typeface="Times New Roman" panose="02020603050405020304" pitchFamily="18" charset="0"/>
              </a:rPr>
              <a:t>Pseudomonas umsongensis </a:t>
            </a:r>
            <a:r>
              <a:rPr lang="pt-BR" dirty="0">
                <a:solidFill>
                  <a:srgbClr val="000000"/>
                </a:solidFill>
                <a:highlight>
                  <a:srgbClr val="00FF00"/>
                </a:highlight>
                <a:latin typeface="Times New Roman" panose="02020603050405020304" pitchFamily="18" charset="0"/>
              </a:rPr>
              <a:t>		1.5 	0.5 	0.1 </a:t>
            </a:r>
            <a:r>
              <a:rPr lang="pt-BR" dirty="0">
                <a:solidFill>
                  <a:srgbClr val="000000"/>
                </a:solidFill>
                <a:latin typeface="Times New Roman" panose="02020603050405020304" pitchFamily="18" charset="0"/>
              </a:rPr>
              <a:t>	</a:t>
            </a:r>
          </a:p>
          <a:p>
            <a:r>
              <a:rPr lang="pl-PL" i="1" dirty="0">
                <a:solidFill>
                  <a:srgbClr val="000000"/>
                </a:solidFill>
                <a:highlight>
                  <a:srgbClr val="00FF00"/>
                </a:highlight>
                <a:latin typeface="Times New Roman" panose="02020603050405020304" pitchFamily="18" charset="0"/>
              </a:rPr>
              <a:t>Ochrobactrum sp. </a:t>
            </a:r>
            <a:r>
              <a:rPr lang="en-US" i="1" dirty="0">
                <a:solidFill>
                  <a:srgbClr val="000000"/>
                </a:solidFill>
                <a:highlight>
                  <a:srgbClr val="00FF00"/>
                </a:highlight>
                <a:latin typeface="Times New Roman" panose="02020603050405020304" pitchFamily="18" charset="0"/>
              </a:rPr>
              <a:t>   </a:t>
            </a:r>
            <a:r>
              <a:rPr lang="pl-PL" dirty="0">
                <a:solidFill>
                  <a:srgbClr val="000000"/>
                </a:solidFill>
                <a:highlight>
                  <a:srgbClr val="00FF00"/>
                </a:highlight>
                <a:latin typeface="Times New Roman" panose="02020603050405020304" pitchFamily="18" charset="0"/>
              </a:rPr>
              <a:t>	</a:t>
            </a:r>
            <a:r>
              <a:rPr lang="en-US" dirty="0">
                <a:solidFill>
                  <a:srgbClr val="000000"/>
                </a:solidFill>
                <a:highlight>
                  <a:srgbClr val="00FF00"/>
                </a:highlight>
                <a:latin typeface="Times New Roman" panose="02020603050405020304" pitchFamily="18" charset="0"/>
              </a:rPr>
              <a:t>	</a:t>
            </a:r>
            <a:r>
              <a:rPr lang="pl-PL" dirty="0">
                <a:solidFill>
                  <a:srgbClr val="000000"/>
                </a:solidFill>
                <a:highlight>
                  <a:srgbClr val="00FF00"/>
                </a:highlight>
                <a:latin typeface="Times New Roman" panose="02020603050405020304" pitchFamily="18" charset="0"/>
              </a:rPr>
              <a:t>0.9 	0.5 	0.1 </a:t>
            </a:r>
            <a:r>
              <a:rPr lang="pl-PL" dirty="0">
                <a:solidFill>
                  <a:srgbClr val="000000"/>
                </a:solidFill>
                <a:latin typeface="Times New Roman" panose="02020603050405020304" pitchFamily="18" charset="0"/>
              </a:rPr>
              <a:t>	</a:t>
            </a:r>
          </a:p>
          <a:p>
            <a:r>
              <a:rPr lang="en-US" i="1" dirty="0">
                <a:solidFill>
                  <a:srgbClr val="000000"/>
                </a:solidFill>
                <a:highlight>
                  <a:srgbClr val="FFFF00"/>
                </a:highlight>
                <a:latin typeface="Times New Roman" panose="02020603050405020304" pitchFamily="18" charset="0"/>
              </a:rPr>
              <a:t>Acinetobacter </a:t>
            </a:r>
            <a:r>
              <a:rPr lang="en-US" i="1" dirty="0" err="1">
                <a:solidFill>
                  <a:srgbClr val="000000"/>
                </a:solidFill>
                <a:highlight>
                  <a:srgbClr val="FFFF00"/>
                </a:highlight>
                <a:latin typeface="Times New Roman" panose="02020603050405020304" pitchFamily="18" charset="0"/>
              </a:rPr>
              <a:t>guillouieae</a:t>
            </a:r>
            <a:r>
              <a:rPr lang="en-US" i="1" dirty="0">
                <a:solidFill>
                  <a:srgbClr val="000000"/>
                </a:solidFill>
                <a:highlight>
                  <a:srgbClr val="FFFF00"/>
                </a:highlight>
                <a:latin typeface="Times New Roman" panose="02020603050405020304" pitchFamily="18" charset="0"/>
              </a:rPr>
              <a:t> </a:t>
            </a:r>
            <a:r>
              <a:rPr lang="en-US" dirty="0">
                <a:solidFill>
                  <a:srgbClr val="000000"/>
                </a:solidFill>
                <a:highlight>
                  <a:srgbClr val="FFFF00"/>
                </a:highlight>
                <a:latin typeface="Times New Roman" panose="02020603050405020304" pitchFamily="18" charset="0"/>
              </a:rPr>
              <a:t>		1.0 	1.3 	0.5 </a:t>
            </a:r>
            <a:r>
              <a:rPr lang="en-US" dirty="0">
                <a:solidFill>
                  <a:srgbClr val="000000"/>
                </a:solidFill>
                <a:latin typeface="Times New Roman" panose="02020603050405020304" pitchFamily="18" charset="0"/>
              </a:rPr>
              <a:t>	</a:t>
            </a:r>
          </a:p>
          <a:p>
            <a:endParaRPr lang="en-US" b="1" dirty="0">
              <a:solidFill>
                <a:srgbClr val="000000"/>
              </a:solidFill>
              <a:latin typeface="Times New Roman" panose="02020603050405020304" pitchFamily="18" charset="0"/>
            </a:endParaRPr>
          </a:p>
          <a:p>
            <a:r>
              <a:rPr lang="en-US" b="1" dirty="0">
                <a:solidFill>
                  <a:srgbClr val="000000"/>
                </a:solidFill>
                <a:latin typeface="Times New Roman" panose="02020603050405020304" pitchFamily="18" charset="0"/>
              </a:rPr>
              <a:t>Fungi: teat skin and bedding </a:t>
            </a:r>
            <a:r>
              <a:rPr lang="en-US" dirty="0">
                <a:solidFill>
                  <a:srgbClr val="000000"/>
                </a:solidFill>
                <a:latin typeface="Times New Roman" panose="02020603050405020304" pitchFamily="18" charset="0"/>
              </a:rPr>
              <a:t>	</a:t>
            </a:r>
          </a:p>
          <a:p>
            <a:r>
              <a:rPr lang="es-ES" i="1" dirty="0" err="1">
                <a:solidFill>
                  <a:srgbClr val="000000"/>
                </a:solidFill>
                <a:highlight>
                  <a:srgbClr val="FFFF00"/>
                </a:highlight>
                <a:latin typeface="Times New Roman" panose="02020603050405020304" pitchFamily="18" charset="0"/>
              </a:rPr>
              <a:t>Debaryomyces</a:t>
            </a:r>
            <a:r>
              <a:rPr lang="es-ES" i="1" dirty="0">
                <a:solidFill>
                  <a:srgbClr val="000000"/>
                </a:solidFill>
                <a:highlight>
                  <a:srgbClr val="FFFF00"/>
                </a:highlight>
                <a:latin typeface="Times New Roman" panose="02020603050405020304" pitchFamily="18" charset="0"/>
              </a:rPr>
              <a:t> </a:t>
            </a:r>
            <a:r>
              <a:rPr lang="es-ES" i="1" dirty="0" err="1">
                <a:solidFill>
                  <a:srgbClr val="000000"/>
                </a:solidFill>
                <a:highlight>
                  <a:srgbClr val="FFFF00"/>
                </a:highlight>
                <a:latin typeface="Times New Roman" panose="02020603050405020304" pitchFamily="18" charset="0"/>
              </a:rPr>
              <a:t>prospidis</a:t>
            </a:r>
            <a:r>
              <a:rPr lang="es-ES" i="1" dirty="0">
                <a:solidFill>
                  <a:srgbClr val="000000"/>
                </a:solidFill>
                <a:highlight>
                  <a:srgbClr val="FFFF00"/>
                </a:highlight>
                <a:latin typeface="Times New Roman" panose="02020603050405020304" pitchFamily="18" charset="0"/>
              </a:rPr>
              <a:t> </a:t>
            </a:r>
            <a:r>
              <a:rPr lang="es-ES" dirty="0">
                <a:solidFill>
                  <a:srgbClr val="000000"/>
                </a:solidFill>
                <a:highlight>
                  <a:srgbClr val="FFFF00"/>
                </a:highlight>
                <a:latin typeface="Times New Roman" panose="02020603050405020304" pitchFamily="18" charset="0"/>
              </a:rPr>
              <a:t>		13.5 	19.7 	4.1 </a:t>
            </a:r>
            <a:r>
              <a:rPr lang="es-ES" dirty="0">
                <a:solidFill>
                  <a:srgbClr val="000000"/>
                </a:solidFill>
                <a:latin typeface="Times New Roman" panose="02020603050405020304" pitchFamily="18" charset="0"/>
              </a:rPr>
              <a:t>	</a:t>
            </a:r>
          </a:p>
          <a:p>
            <a:r>
              <a:rPr lang="en-US" dirty="0">
                <a:solidFill>
                  <a:srgbClr val="000000"/>
                </a:solidFill>
                <a:highlight>
                  <a:srgbClr val="00FF00"/>
                </a:highlight>
                <a:latin typeface="Times New Roman" panose="02020603050405020304" pitchFamily="18" charset="0"/>
              </a:rPr>
              <a:t>Kingdom fungi 	                	1.3 	0.2 	0.2 </a:t>
            </a:r>
            <a:r>
              <a:rPr lang="en-US" dirty="0">
                <a:solidFill>
                  <a:srgbClr val="000000"/>
                </a:solidFill>
                <a:latin typeface="Times New Roman" panose="02020603050405020304" pitchFamily="18" charset="0"/>
              </a:rPr>
              <a:t>	</a:t>
            </a:r>
          </a:p>
          <a:p>
            <a:r>
              <a:rPr lang="it-IT" i="1" dirty="0">
                <a:solidFill>
                  <a:srgbClr val="000000"/>
                </a:solidFill>
                <a:highlight>
                  <a:srgbClr val="00FF00"/>
                </a:highlight>
                <a:latin typeface="Times New Roman" panose="02020603050405020304" pitchFamily="18" charset="0"/>
              </a:rPr>
              <a:t>Penicillium chrysogenum </a:t>
            </a:r>
            <a:r>
              <a:rPr lang="it-IT" dirty="0">
                <a:solidFill>
                  <a:srgbClr val="000000"/>
                </a:solidFill>
                <a:highlight>
                  <a:srgbClr val="00FF00"/>
                </a:highlight>
                <a:latin typeface="Times New Roman" panose="02020603050405020304" pitchFamily="18" charset="0"/>
              </a:rPr>
              <a:t>		1.7 	1.1 	0.1 </a:t>
            </a:r>
            <a:r>
              <a:rPr lang="it-IT" dirty="0">
                <a:solidFill>
                  <a:srgbClr val="000000"/>
                </a:solidFill>
                <a:latin typeface="Times New Roman" panose="02020603050405020304" pitchFamily="18" charset="0"/>
              </a:rPr>
              <a:t>	</a:t>
            </a:r>
          </a:p>
          <a:p>
            <a:endParaRPr lang="en-US" b="1" dirty="0">
              <a:solidFill>
                <a:srgbClr val="000000"/>
              </a:solidFill>
              <a:latin typeface="Times New Roman" panose="02020603050405020304" pitchFamily="18" charset="0"/>
            </a:endParaRPr>
          </a:p>
          <a:p>
            <a:r>
              <a:rPr lang="en-US" b="1" dirty="0">
                <a:solidFill>
                  <a:srgbClr val="000000"/>
                </a:solidFill>
                <a:latin typeface="Times New Roman" panose="02020603050405020304" pitchFamily="18" charset="0"/>
              </a:rPr>
              <a:t>Fungi: milk and bedding </a:t>
            </a:r>
            <a:r>
              <a:rPr lang="en-US" dirty="0">
                <a:solidFill>
                  <a:srgbClr val="000000"/>
                </a:solidFill>
                <a:latin typeface="Times New Roman" panose="02020603050405020304" pitchFamily="18" charset="0"/>
              </a:rPr>
              <a:t>	</a:t>
            </a:r>
          </a:p>
          <a:p>
            <a:r>
              <a:rPr lang="es-ES" i="1" dirty="0" err="1">
                <a:solidFill>
                  <a:srgbClr val="000000"/>
                </a:solidFill>
                <a:highlight>
                  <a:srgbClr val="FFFF00"/>
                </a:highlight>
                <a:latin typeface="Times New Roman" panose="02020603050405020304" pitchFamily="18" charset="0"/>
              </a:rPr>
              <a:t>Debaryomyces</a:t>
            </a:r>
            <a:r>
              <a:rPr lang="es-ES" i="1" dirty="0">
                <a:solidFill>
                  <a:srgbClr val="000000"/>
                </a:solidFill>
                <a:highlight>
                  <a:srgbClr val="FFFF00"/>
                </a:highlight>
                <a:latin typeface="Times New Roman" panose="02020603050405020304" pitchFamily="18" charset="0"/>
              </a:rPr>
              <a:t> </a:t>
            </a:r>
            <a:r>
              <a:rPr lang="es-ES" i="1" dirty="0" err="1">
                <a:solidFill>
                  <a:srgbClr val="000000"/>
                </a:solidFill>
                <a:highlight>
                  <a:srgbClr val="FFFF00"/>
                </a:highlight>
                <a:latin typeface="Times New Roman" panose="02020603050405020304" pitchFamily="18" charset="0"/>
              </a:rPr>
              <a:t>prospidis</a:t>
            </a:r>
            <a:r>
              <a:rPr lang="es-ES" i="1" dirty="0">
                <a:solidFill>
                  <a:srgbClr val="000000"/>
                </a:solidFill>
                <a:highlight>
                  <a:srgbClr val="FFFF00"/>
                </a:highlight>
                <a:latin typeface="Times New Roman" panose="02020603050405020304" pitchFamily="18" charset="0"/>
              </a:rPr>
              <a:t> </a:t>
            </a:r>
            <a:r>
              <a:rPr lang="es-ES" dirty="0">
                <a:solidFill>
                  <a:srgbClr val="000000"/>
                </a:solidFill>
                <a:highlight>
                  <a:srgbClr val="FFFF00"/>
                </a:highlight>
                <a:latin typeface="Times New Roman" panose="02020603050405020304" pitchFamily="18" charset="0"/>
              </a:rPr>
              <a:t>		1.1 	4.1 	4.1 </a:t>
            </a:r>
            <a:r>
              <a:rPr lang="es-ES" dirty="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583027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5722EB-A400-476C-B383-DA4421F54BC5}"/>
              </a:ext>
            </a:extLst>
          </p:cNvPr>
          <p:cNvPicPr/>
          <p:nvPr/>
        </p:nvPicPr>
        <p:blipFill>
          <a:blip r:embed="rId3">
            <a:extLst>
              <a:ext uri="{28A0092B-C50C-407E-A947-70E740481C1C}">
                <a14:useLocalDpi xmlns:a14="http://schemas.microsoft.com/office/drawing/2010/main" val="0"/>
              </a:ext>
            </a:extLst>
          </a:blip>
          <a:stretch>
            <a:fillRect/>
          </a:stretch>
        </p:blipFill>
        <p:spPr>
          <a:xfrm>
            <a:off x="258953" y="944816"/>
            <a:ext cx="7650734" cy="5717795"/>
          </a:xfrm>
          <a:prstGeom prst="rect">
            <a:avLst/>
          </a:prstGeom>
        </p:spPr>
      </p:pic>
      <p:pic>
        <p:nvPicPr>
          <p:cNvPr id="3" name="Picture 2">
            <a:extLst>
              <a:ext uri="{FF2B5EF4-FFF2-40B4-BE49-F238E27FC236}">
                <a16:creationId xmlns:a16="http://schemas.microsoft.com/office/drawing/2014/main" id="{31B3BB0E-CFFD-4DFF-A26E-681665CDE6A2}"/>
              </a:ext>
            </a:extLst>
          </p:cNvPr>
          <p:cNvPicPr/>
          <p:nvPr/>
        </p:nvPicPr>
        <p:blipFill rotWithShape="1">
          <a:blip r:embed="rId4">
            <a:extLst>
              <a:ext uri="{28A0092B-C50C-407E-A947-70E740481C1C}">
                <a14:useLocalDpi xmlns:a14="http://schemas.microsoft.com/office/drawing/2010/main" val="0"/>
              </a:ext>
            </a:extLst>
          </a:blip>
          <a:srcRect t="65" r="13612" b="65"/>
          <a:stretch/>
        </p:blipFill>
        <p:spPr>
          <a:xfrm>
            <a:off x="7909687" y="1073168"/>
            <a:ext cx="4023360" cy="3561499"/>
          </a:xfrm>
          <a:prstGeom prst="rect">
            <a:avLst/>
          </a:prstGeom>
        </p:spPr>
      </p:pic>
      <p:sp>
        <p:nvSpPr>
          <p:cNvPr id="4" name="Rectangle 3">
            <a:extLst>
              <a:ext uri="{FF2B5EF4-FFF2-40B4-BE49-F238E27FC236}">
                <a16:creationId xmlns:a16="http://schemas.microsoft.com/office/drawing/2014/main" id="{88E71508-B754-4B6D-8E28-DFB7A8050C41}"/>
              </a:ext>
            </a:extLst>
          </p:cNvPr>
          <p:cNvSpPr/>
          <p:nvPr/>
        </p:nvSpPr>
        <p:spPr>
          <a:xfrm>
            <a:off x="0" y="438150"/>
            <a:ext cx="11887200" cy="9334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Bedding microbiome shaped by farm and bedding style</a:t>
            </a:r>
          </a:p>
        </p:txBody>
      </p:sp>
    </p:spTree>
    <p:extLst>
      <p:ext uri="{BB962C8B-B14F-4D97-AF65-F5344CB8AC3E}">
        <p14:creationId xmlns:p14="http://schemas.microsoft.com/office/powerpoint/2010/main" val="6716806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95774"/>
            <a:ext cx="10515600" cy="713048"/>
          </a:xfrm>
        </p:spPr>
        <p:txBody>
          <a:bodyPr/>
          <a:lstStyle/>
          <a:p>
            <a:r>
              <a:rPr lang="en-US" dirty="0">
                <a:solidFill>
                  <a:schemeClr val="bg1"/>
                </a:solidFill>
              </a:rPr>
              <a:t>Conclusions</a:t>
            </a:r>
          </a:p>
        </p:txBody>
      </p:sp>
      <p:grpSp>
        <p:nvGrpSpPr>
          <p:cNvPr id="8" name="Group 7">
            <a:extLst>
              <a:ext uri="{FF2B5EF4-FFF2-40B4-BE49-F238E27FC236}">
                <a16:creationId xmlns:a16="http://schemas.microsoft.com/office/drawing/2014/main" id="{FB959C9D-24A1-4BE0-A030-29A349937BCF}"/>
              </a:ext>
            </a:extLst>
          </p:cNvPr>
          <p:cNvGrpSpPr/>
          <p:nvPr/>
        </p:nvGrpSpPr>
        <p:grpSpPr>
          <a:xfrm>
            <a:off x="1083216" y="3675275"/>
            <a:ext cx="5325927" cy="2411516"/>
            <a:chOff x="838200" y="3675274"/>
            <a:chExt cx="5325927" cy="2411516"/>
          </a:xfrm>
        </p:grpSpPr>
        <p:sp>
          <p:nvSpPr>
            <p:cNvPr id="7" name="TextBox 6"/>
            <p:cNvSpPr txBox="1"/>
            <p:nvPr/>
          </p:nvSpPr>
          <p:spPr>
            <a:xfrm>
              <a:off x="3389082" y="4121422"/>
              <a:ext cx="2775045" cy="1569660"/>
            </a:xfrm>
            <a:prstGeom prst="rect">
              <a:avLst/>
            </a:prstGeom>
            <a:noFill/>
          </p:spPr>
          <p:txBody>
            <a:bodyPr wrap="square" rtlCol="0">
              <a:spAutoFit/>
            </a:bodyPr>
            <a:lstStyle/>
            <a:p>
              <a:r>
                <a:rPr lang="en-US" sz="2400" dirty="0">
                  <a:solidFill>
                    <a:schemeClr val="bg1"/>
                  </a:solidFill>
                </a:rPr>
                <a:t>Bedding microbes found on healthy and infected teat skin and milk</a:t>
              </a:r>
            </a:p>
          </p:txBody>
        </p:sp>
        <p:pic>
          <p:nvPicPr>
            <p:cNvPr id="13" name="Picture 2" descr="Penicillium chrysogenum.gif">
              <a:extLst>
                <a:ext uri="{FF2B5EF4-FFF2-40B4-BE49-F238E27FC236}">
                  <a16:creationId xmlns:a16="http://schemas.microsoft.com/office/drawing/2014/main" id="{F378D36C-0B93-49E3-9A85-FA68D964C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75274"/>
              <a:ext cx="2345748" cy="241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7EBD707A-4F8F-469E-9111-46AAF5C2051A}"/>
              </a:ext>
            </a:extLst>
          </p:cNvPr>
          <p:cNvGrpSpPr/>
          <p:nvPr/>
        </p:nvGrpSpPr>
        <p:grpSpPr>
          <a:xfrm>
            <a:off x="6721204" y="3873128"/>
            <a:ext cx="5603028" cy="2015809"/>
            <a:chOff x="6266751" y="3919871"/>
            <a:chExt cx="5603028" cy="2015809"/>
          </a:xfrm>
        </p:grpSpPr>
        <p:pic>
          <p:nvPicPr>
            <p:cNvPr id="14" name="Picture 13">
              <a:extLst>
                <a:ext uri="{FF2B5EF4-FFF2-40B4-BE49-F238E27FC236}">
                  <a16:creationId xmlns:a16="http://schemas.microsoft.com/office/drawing/2014/main" id="{E1C64DBC-BE92-4873-A70C-A28D95D12393}"/>
                </a:ext>
              </a:extLst>
            </p:cNvPr>
            <p:cNvPicPr>
              <a:picLocks noChangeAspect="1"/>
            </p:cNvPicPr>
            <p:nvPr/>
          </p:nvPicPr>
          <p:blipFill>
            <a:blip r:embed="rId4">
              <a:lum bright="20000" contrast="-40000"/>
            </a:blip>
            <a:stretch>
              <a:fillRect/>
            </a:stretch>
          </p:blipFill>
          <p:spPr>
            <a:xfrm>
              <a:off x="6266751" y="3919871"/>
              <a:ext cx="2679510" cy="2015809"/>
            </a:xfrm>
            <a:prstGeom prst="rect">
              <a:avLst/>
            </a:prstGeom>
          </p:spPr>
        </p:pic>
        <p:sp>
          <p:nvSpPr>
            <p:cNvPr id="16" name="TextBox 15">
              <a:extLst>
                <a:ext uri="{FF2B5EF4-FFF2-40B4-BE49-F238E27FC236}">
                  <a16:creationId xmlns:a16="http://schemas.microsoft.com/office/drawing/2014/main" id="{770359E0-67EF-462F-9D23-E3AA76936A9F}"/>
                </a:ext>
              </a:extLst>
            </p:cNvPr>
            <p:cNvSpPr txBox="1"/>
            <p:nvPr/>
          </p:nvSpPr>
          <p:spPr>
            <a:xfrm>
              <a:off x="9094734" y="4098692"/>
              <a:ext cx="2775045" cy="1569660"/>
            </a:xfrm>
            <a:prstGeom prst="rect">
              <a:avLst/>
            </a:prstGeom>
            <a:noFill/>
          </p:spPr>
          <p:txBody>
            <a:bodyPr wrap="square" rtlCol="0">
              <a:spAutoFit/>
            </a:bodyPr>
            <a:lstStyle/>
            <a:p>
              <a:r>
                <a:rPr lang="en-US" sz="2400" dirty="0">
                  <a:solidFill>
                    <a:schemeClr val="bg1"/>
                  </a:solidFill>
                </a:rPr>
                <a:t>Management practices impact bedding microbial community</a:t>
              </a:r>
            </a:p>
          </p:txBody>
        </p:sp>
      </p:grpSp>
      <p:pic>
        <p:nvPicPr>
          <p:cNvPr id="9" name="Picture 8">
            <a:extLst>
              <a:ext uri="{FF2B5EF4-FFF2-40B4-BE49-F238E27FC236}">
                <a16:creationId xmlns:a16="http://schemas.microsoft.com/office/drawing/2014/main" id="{CC99088B-4C0B-4920-A0FF-594A05076827}"/>
              </a:ext>
            </a:extLst>
          </p:cNvPr>
          <p:cNvPicPr>
            <a:picLocks noChangeAspect="1"/>
          </p:cNvPicPr>
          <p:nvPr/>
        </p:nvPicPr>
        <p:blipFill>
          <a:blip r:embed="rId5"/>
          <a:stretch>
            <a:fillRect/>
          </a:stretch>
        </p:blipFill>
        <p:spPr>
          <a:xfrm>
            <a:off x="795264" y="1244570"/>
            <a:ext cx="2633700" cy="1902117"/>
          </a:xfrm>
          <a:prstGeom prst="rect">
            <a:avLst/>
          </a:prstGeom>
        </p:spPr>
      </p:pic>
      <p:sp>
        <p:nvSpPr>
          <p:cNvPr id="17" name="TextBox 16">
            <a:extLst>
              <a:ext uri="{FF2B5EF4-FFF2-40B4-BE49-F238E27FC236}">
                <a16:creationId xmlns:a16="http://schemas.microsoft.com/office/drawing/2014/main" id="{097D71E5-0F82-475E-981E-52438663E063}"/>
              </a:ext>
            </a:extLst>
          </p:cNvPr>
          <p:cNvSpPr txBox="1"/>
          <p:nvPr/>
        </p:nvSpPr>
        <p:spPr>
          <a:xfrm>
            <a:off x="3577952" y="1257907"/>
            <a:ext cx="2996167" cy="1569660"/>
          </a:xfrm>
          <a:prstGeom prst="rect">
            <a:avLst/>
          </a:prstGeom>
          <a:noFill/>
        </p:spPr>
        <p:txBody>
          <a:bodyPr wrap="square" rtlCol="0">
            <a:spAutoFit/>
          </a:bodyPr>
          <a:lstStyle/>
          <a:p>
            <a:r>
              <a:rPr lang="en-US" sz="2400" dirty="0">
                <a:solidFill>
                  <a:schemeClr val="bg1"/>
                </a:solidFill>
              </a:rPr>
              <a:t>The bedding and mammary environments contain diverse microbial DNA</a:t>
            </a:r>
          </a:p>
        </p:txBody>
      </p:sp>
      <p:pic>
        <p:nvPicPr>
          <p:cNvPr id="18" name="Picture 17">
            <a:extLst>
              <a:ext uri="{FF2B5EF4-FFF2-40B4-BE49-F238E27FC236}">
                <a16:creationId xmlns:a16="http://schemas.microsoft.com/office/drawing/2014/main" id="{AECDBCB2-4A58-40C5-9D63-C52C34FF9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3107" y="1197561"/>
            <a:ext cx="2843440" cy="1787312"/>
          </a:xfrm>
          <a:prstGeom prst="rect">
            <a:avLst/>
          </a:prstGeom>
        </p:spPr>
      </p:pic>
      <p:sp>
        <p:nvSpPr>
          <p:cNvPr id="19" name="TextBox 18">
            <a:extLst>
              <a:ext uri="{FF2B5EF4-FFF2-40B4-BE49-F238E27FC236}">
                <a16:creationId xmlns:a16="http://schemas.microsoft.com/office/drawing/2014/main" id="{29296AF9-F586-460E-B877-A291EBF681F3}"/>
              </a:ext>
            </a:extLst>
          </p:cNvPr>
          <p:cNvSpPr txBox="1"/>
          <p:nvPr/>
        </p:nvSpPr>
        <p:spPr>
          <a:xfrm>
            <a:off x="9715535" y="1121721"/>
            <a:ext cx="2317530" cy="1938992"/>
          </a:xfrm>
          <a:prstGeom prst="rect">
            <a:avLst/>
          </a:prstGeom>
          <a:noFill/>
        </p:spPr>
        <p:txBody>
          <a:bodyPr wrap="square" rtlCol="0">
            <a:spAutoFit/>
          </a:bodyPr>
          <a:lstStyle/>
          <a:p>
            <a:r>
              <a:rPr lang="en-US" sz="2400" dirty="0">
                <a:solidFill>
                  <a:schemeClr val="bg1"/>
                </a:solidFill>
              </a:rPr>
              <a:t>Teat microbes are shared with milk differently in the infected state</a:t>
            </a:r>
          </a:p>
        </p:txBody>
      </p:sp>
    </p:spTree>
    <p:extLst>
      <p:ext uri="{BB962C8B-B14F-4D97-AF65-F5344CB8AC3E}">
        <p14:creationId xmlns:p14="http://schemas.microsoft.com/office/powerpoint/2010/main" val="83487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9709-67DD-854B-B72A-E6C1AAF787B6}"/>
              </a:ext>
            </a:extLst>
          </p:cNvPr>
          <p:cNvSpPr>
            <a:spLocks noGrp="1"/>
          </p:cNvSpPr>
          <p:nvPr>
            <p:ph type="title"/>
          </p:nvPr>
        </p:nvSpPr>
        <p:spPr/>
        <p:txBody>
          <a:bodyPr/>
          <a:lstStyle/>
          <a:p>
            <a:r>
              <a:rPr lang="en-US" dirty="0">
                <a:solidFill>
                  <a:schemeClr val="bg1"/>
                </a:solidFill>
              </a:rPr>
              <a:t>Introductions and Roles</a:t>
            </a:r>
          </a:p>
        </p:txBody>
      </p:sp>
      <p:sp>
        <p:nvSpPr>
          <p:cNvPr id="3" name="Content Placeholder 2">
            <a:extLst>
              <a:ext uri="{FF2B5EF4-FFF2-40B4-BE49-F238E27FC236}">
                <a16:creationId xmlns:a16="http://schemas.microsoft.com/office/drawing/2014/main" id="{42A9B012-ABB7-1B4F-8966-5B65E2348554}"/>
              </a:ext>
            </a:extLst>
          </p:cNvPr>
          <p:cNvSpPr>
            <a:spLocks noGrp="1"/>
          </p:cNvSpPr>
          <p:nvPr>
            <p:ph idx="1"/>
          </p:nvPr>
        </p:nvSpPr>
        <p:spPr/>
        <p:txBody>
          <a:bodyPr/>
          <a:lstStyle/>
          <a:p>
            <a:r>
              <a:rPr lang="en-US" dirty="0">
                <a:solidFill>
                  <a:schemeClr val="bg1"/>
                </a:solidFill>
              </a:rPr>
              <a:t>UVM Team</a:t>
            </a:r>
          </a:p>
          <a:p>
            <a:pPr lvl="1"/>
            <a:r>
              <a:rPr lang="en-US" dirty="0">
                <a:solidFill>
                  <a:schemeClr val="bg1"/>
                </a:solidFill>
              </a:rPr>
              <a:t>John Barlow, Deb Neher, Tucker Andrews, Juan Alvez, Jenn Colby, Tom Weicht, Colene Reed, </a:t>
            </a:r>
            <a:r>
              <a:rPr lang="en-US" dirty="0" smtClean="0">
                <a:solidFill>
                  <a:schemeClr val="bg1"/>
                </a:solidFill>
              </a:rPr>
              <a:t>Caitlin Jeffrey</a:t>
            </a:r>
            <a:endParaRPr lang="en-US" dirty="0">
              <a:solidFill>
                <a:schemeClr val="bg1"/>
              </a:solidFill>
            </a:endParaRPr>
          </a:p>
          <a:p>
            <a:r>
              <a:rPr lang="en-US" dirty="0">
                <a:solidFill>
                  <a:schemeClr val="bg1"/>
                </a:solidFill>
              </a:rPr>
              <a:t>Producers</a:t>
            </a:r>
          </a:p>
          <a:p>
            <a:pPr lvl="1"/>
            <a:r>
              <a:rPr lang="en-US" dirty="0">
                <a:solidFill>
                  <a:schemeClr val="bg1"/>
                </a:solidFill>
              </a:rPr>
              <a:t>Tyler Webb, Annie </a:t>
            </a:r>
            <a:r>
              <a:rPr lang="en-US" dirty="0" err="1">
                <a:solidFill>
                  <a:schemeClr val="bg1"/>
                </a:solidFill>
              </a:rPr>
              <a:t>Claghorn</a:t>
            </a:r>
            <a:r>
              <a:rPr lang="en-US" dirty="0">
                <a:solidFill>
                  <a:schemeClr val="bg1"/>
                </a:solidFill>
              </a:rPr>
              <a:t>, Miles Goodrich</a:t>
            </a:r>
          </a:p>
          <a:p>
            <a:r>
              <a:rPr lang="en-US" dirty="0">
                <a:solidFill>
                  <a:schemeClr val="bg1"/>
                </a:solidFill>
              </a:rPr>
              <a:t>Industry</a:t>
            </a:r>
          </a:p>
          <a:p>
            <a:pPr lvl="1"/>
            <a:r>
              <a:rPr lang="en-US" dirty="0">
                <a:solidFill>
                  <a:schemeClr val="bg1"/>
                </a:solidFill>
              </a:rPr>
              <a:t>Brian </a:t>
            </a:r>
            <a:r>
              <a:rPr lang="en-US" dirty="0" err="1">
                <a:solidFill>
                  <a:schemeClr val="bg1"/>
                </a:solidFill>
              </a:rPr>
              <a:t>Jerose</a:t>
            </a:r>
            <a:r>
              <a:rPr lang="en-US" dirty="0">
                <a:solidFill>
                  <a:schemeClr val="bg1"/>
                </a:solidFill>
              </a:rPr>
              <a:t>, Sarah Flack</a:t>
            </a:r>
          </a:p>
          <a:p>
            <a:pPr lvl="1"/>
            <a:r>
              <a:rPr lang="en-US" dirty="0">
                <a:solidFill>
                  <a:schemeClr val="bg1"/>
                </a:solidFill>
              </a:rPr>
              <a:t>John Cleary, Rachel </a:t>
            </a:r>
            <a:r>
              <a:rPr lang="en-US" dirty="0" err="1">
                <a:solidFill>
                  <a:schemeClr val="bg1"/>
                </a:solidFill>
              </a:rPr>
              <a:t>Gilker</a:t>
            </a:r>
            <a:endParaRPr lang="en-US" dirty="0">
              <a:solidFill>
                <a:schemeClr val="bg1"/>
              </a:solidFill>
            </a:endParaRPr>
          </a:p>
          <a:p>
            <a:r>
              <a:rPr lang="en-US" dirty="0">
                <a:solidFill>
                  <a:schemeClr val="bg1"/>
                </a:solidFill>
              </a:rPr>
              <a:t>Science Team</a:t>
            </a:r>
          </a:p>
          <a:p>
            <a:pPr lvl="1"/>
            <a:r>
              <a:rPr lang="en-US" dirty="0">
                <a:solidFill>
                  <a:schemeClr val="bg1"/>
                </a:solidFill>
              </a:rPr>
              <a:t>Pam Adkins, Sandra Godden, Noah </a:t>
            </a:r>
            <a:r>
              <a:rPr lang="en-US" dirty="0" err="1">
                <a:solidFill>
                  <a:schemeClr val="bg1"/>
                </a:solidFill>
              </a:rPr>
              <a:t>Fierer</a:t>
            </a:r>
            <a:endParaRPr lang="en-US" dirty="0">
              <a:solidFill>
                <a:schemeClr val="bg1"/>
              </a:solidFill>
            </a:endParaRPr>
          </a:p>
          <a:p>
            <a:pPr marL="457200" lvl="1" indent="0">
              <a:buNone/>
            </a:pPr>
            <a:endParaRPr lang="en-US" dirty="0">
              <a:solidFill>
                <a:schemeClr val="bg1"/>
              </a:solidFill>
            </a:endParaRPr>
          </a:p>
        </p:txBody>
      </p:sp>
    </p:spTree>
    <p:extLst>
      <p:ext uri="{BB962C8B-B14F-4D97-AF65-F5344CB8AC3E}">
        <p14:creationId xmlns:p14="http://schemas.microsoft.com/office/powerpoint/2010/main" val="3697250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95AD-DA67-4D09-9959-84893B0B6B70}"/>
              </a:ext>
            </a:extLst>
          </p:cNvPr>
          <p:cNvSpPr>
            <a:spLocks noGrp="1"/>
          </p:cNvSpPr>
          <p:nvPr>
            <p:ph type="title"/>
          </p:nvPr>
        </p:nvSpPr>
        <p:spPr/>
        <p:txBody>
          <a:bodyPr/>
          <a:lstStyle/>
          <a:p>
            <a:r>
              <a:rPr lang="en-US" dirty="0">
                <a:solidFill>
                  <a:schemeClr val="bg1"/>
                </a:solidFill>
              </a:rPr>
              <a:t>New Questions</a:t>
            </a:r>
          </a:p>
        </p:txBody>
      </p:sp>
      <p:sp>
        <p:nvSpPr>
          <p:cNvPr id="3" name="Content Placeholder 2">
            <a:extLst>
              <a:ext uri="{FF2B5EF4-FFF2-40B4-BE49-F238E27FC236}">
                <a16:creationId xmlns:a16="http://schemas.microsoft.com/office/drawing/2014/main" id="{E7B0844F-7BA9-4D6A-B627-DD3E183E7E3E}"/>
              </a:ext>
            </a:extLst>
          </p:cNvPr>
          <p:cNvSpPr>
            <a:spLocks noGrp="1"/>
          </p:cNvSpPr>
          <p:nvPr>
            <p:ph idx="1"/>
          </p:nvPr>
        </p:nvSpPr>
        <p:spPr/>
        <p:txBody>
          <a:bodyPr>
            <a:normAutofit lnSpcReduction="10000"/>
          </a:bodyPr>
          <a:lstStyle/>
          <a:p>
            <a:r>
              <a:rPr lang="en-US" sz="3600" dirty="0">
                <a:solidFill>
                  <a:schemeClr val="bg1"/>
                </a:solidFill>
              </a:rPr>
              <a:t>Is the mammary microbiome shaped by bedding strategy?</a:t>
            </a:r>
          </a:p>
          <a:p>
            <a:r>
              <a:rPr lang="en-US" sz="3600" dirty="0">
                <a:solidFill>
                  <a:schemeClr val="bg1"/>
                </a:solidFill>
              </a:rPr>
              <a:t>Is there a core healthy mammary microbiome that is shared between all cows regardless of bedding, farm, diet </a:t>
            </a:r>
            <a:r>
              <a:rPr lang="en-US" sz="3600" dirty="0" err="1">
                <a:solidFill>
                  <a:schemeClr val="bg1"/>
                </a:solidFill>
              </a:rPr>
              <a:t>etc</a:t>
            </a:r>
            <a:r>
              <a:rPr lang="en-US" sz="3600" dirty="0">
                <a:solidFill>
                  <a:schemeClr val="bg1"/>
                </a:solidFill>
              </a:rPr>
              <a:t>?</a:t>
            </a:r>
          </a:p>
          <a:p>
            <a:r>
              <a:rPr lang="en-US" sz="3600" dirty="0">
                <a:solidFill>
                  <a:schemeClr val="bg1"/>
                </a:solidFill>
              </a:rPr>
              <a:t>Do bedding microbes inhibit pathogens?</a:t>
            </a:r>
          </a:p>
          <a:p>
            <a:r>
              <a:rPr lang="en-US" sz="3600" dirty="0">
                <a:solidFill>
                  <a:schemeClr val="bg1"/>
                </a:solidFill>
              </a:rPr>
              <a:t>Can bedding management be used to promote “healthy microbes”?</a:t>
            </a:r>
          </a:p>
          <a:p>
            <a:endParaRPr lang="en-US" dirty="0">
              <a:solidFill>
                <a:schemeClr val="bg1"/>
              </a:solidFill>
            </a:endParaRPr>
          </a:p>
        </p:txBody>
      </p:sp>
    </p:spTree>
    <p:extLst>
      <p:ext uri="{BB962C8B-B14F-4D97-AF65-F5344CB8AC3E}">
        <p14:creationId xmlns:p14="http://schemas.microsoft.com/office/powerpoint/2010/main" val="54884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45F51-4B52-4785-B373-A0DC7C34330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54745"/>
            <a:ext cx="12051682" cy="5627077"/>
          </a:xfrm>
          <a:prstGeom prst="rect">
            <a:avLst/>
          </a:prstGeom>
        </p:spPr>
      </p:pic>
    </p:spTree>
    <p:extLst>
      <p:ext uri="{BB962C8B-B14F-4D97-AF65-F5344CB8AC3E}">
        <p14:creationId xmlns:p14="http://schemas.microsoft.com/office/powerpoint/2010/main" val="3678947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7C24CD-D50B-4AE4-A9DC-E950745534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301291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64BDD08-C5B9-46BC-99D2-A8E505F90F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03812" y="2498271"/>
            <a:ext cx="6103621" cy="4359729"/>
          </a:xfrm>
          <a:prstGeom prst="rect">
            <a:avLst/>
          </a:prstGeom>
        </p:spPr>
      </p:pic>
      <p:sp>
        <p:nvSpPr>
          <p:cNvPr id="5" name="TextBox 4">
            <a:extLst>
              <a:ext uri="{FF2B5EF4-FFF2-40B4-BE49-F238E27FC236}">
                <a16:creationId xmlns:a16="http://schemas.microsoft.com/office/drawing/2014/main" id="{759927F6-3C49-4B95-B5DA-7E39D1DA9AF4}"/>
              </a:ext>
            </a:extLst>
          </p:cNvPr>
          <p:cNvSpPr txBox="1"/>
          <p:nvPr/>
        </p:nvSpPr>
        <p:spPr>
          <a:xfrm>
            <a:off x="1862001" y="0"/>
            <a:ext cx="8987245" cy="2585323"/>
          </a:xfrm>
          <a:prstGeom prst="rect">
            <a:avLst/>
          </a:prstGeom>
          <a:noFill/>
        </p:spPr>
        <p:txBody>
          <a:bodyPr wrap="square" rtlCol="0">
            <a:spAutoFit/>
          </a:bodyPr>
          <a:lstStyle/>
          <a:p>
            <a:r>
              <a:rPr lang="en-US" sz="3600" dirty="0">
                <a:solidFill>
                  <a:schemeClr val="bg1"/>
                </a:solidFill>
              </a:rPr>
              <a:t>Objective One </a:t>
            </a:r>
          </a:p>
          <a:p>
            <a:r>
              <a:rPr lang="en-US" sz="3600" dirty="0">
                <a:solidFill>
                  <a:schemeClr val="bg1"/>
                </a:solidFill>
              </a:rPr>
              <a:t>Industry wide survey results</a:t>
            </a:r>
          </a:p>
          <a:p>
            <a:endParaRPr lang="en-US" sz="3600" dirty="0">
              <a:solidFill>
                <a:schemeClr val="bg1"/>
              </a:solidFill>
            </a:endParaRPr>
          </a:p>
          <a:p>
            <a:r>
              <a:rPr lang="en-US" sz="3600" dirty="0">
                <a:solidFill>
                  <a:schemeClr val="bg1"/>
                </a:solidFill>
              </a:rPr>
              <a:t>177 Vermont organic dairies</a:t>
            </a:r>
          </a:p>
          <a:p>
            <a:endParaRPr lang="en-US" dirty="0">
              <a:solidFill>
                <a:schemeClr val="bg1"/>
              </a:solidFill>
            </a:endParaRPr>
          </a:p>
        </p:txBody>
      </p:sp>
    </p:spTree>
    <p:extLst>
      <p:ext uri="{BB962C8B-B14F-4D97-AF65-F5344CB8AC3E}">
        <p14:creationId xmlns:p14="http://schemas.microsoft.com/office/powerpoint/2010/main" val="25147159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5617B-C7C8-4B6E-89D5-4DBA9EEF57D6}"/>
              </a:ext>
            </a:extLst>
          </p:cNvPr>
          <p:cNvPicPr>
            <a:picLocks noChangeAspect="1"/>
          </p:cNvPicPr>
          <p:nvPr/>
        </p:nvPicPr>
        <p:blipFill rotWithShape="1">
          <a:blip r:embed="rId2"/>
          <a:srcRect r="38821"/>
          <a:stretch/>
        </p:blipFill>
        <p:spPr>
          <a:xfrm>
            <a:off x="4585063" y="760098"/>
            <a:ext cx="7458891" cy="4998168"/>
          </a:xfrm>
          <a:prstGeom prst="rect">
            <a:avLst/>
          </a:prstGeom>
        </p:spPr>
      </p:pic>
      <p:sp>
        <p:nvSpPr>
          <p:cNvPr id="3" name="TextBox 2">
            <a:extLst>
              <a:ext uri="{FF2B5EF4-FFF2-40B4-BE49-F238E27FC236}">
                <a16:creationId xmlns:a16="http://schemas.microsoft.com/office/drawing/2014/main" id="{70AF4DE4-0B33-4500-BC90-16054CF8A431}"/>
              </a:ext>
            </a:extLst>
          </p:cNvPr>
          <p:cNvSpPr txBox="1"/>
          <p:nvPr/>
        </p:nvSpPr>
        <p:spPr>
          <a:xfrm>
            <a:off x="305671" y="629630"/>
            <a:ext cx="4088674" cy="7663636"/>
          </a:xfrm>
          <a:prstGeom prst="rect">
            <a:avLst/>
          </a:prstGeom>
          <a:noFill/>
        </p:spPr>
        <p:txBody>
          <a:bodyPr wrap="square" rtlCol="0">
            <a:spAutoFit/>
          </a:bodyPr>
          <a:lstStyle/>
          <a:p>
            <a:r>
              <a:rPr lang="en-US" sz="2400" dirty="0">
                <a:solidFill>
                  <a:schemeClr val="bg1"/>
                </a:solidFill>
              </a:rPr>
              <a:t>Treatment groups chosen:</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Bedded pack (+ Bedded pack, Other if &gt;60%)</a:t>
            </a:r>
          </a:p>
          <a:p>
            <a:pPr marL="285750" indent="-285750">
              <a:buFont typeface="Arial" panose="020B0604020202020204" pitchFamily="34" charset="0"/>
              <a:buChar char="•"/>
            </a:pPr>
            <a:r>
              <a:rPr lang="en-US" sz="2400" dirty="0">
                <a:solidFill>
                  <a:schemeClr val="bg1"/>
                </a:solidFill>
              </a:rPr>
              <a:t>Free-stall bedded w sand</a:t>
            </a:r>
          </a:p>
          <a:p>
            <a:pPr marL="285750" indent="-285750">
              <a:buFont typeface="Arial" panose="020B0604020202020204" pitchFamily="34" charset="0"/>
              <a:buChar char="•"/>
            </a:pPr>
            <a:r>
              <a:rPr lang="en-US" sz="2400" dirty="0">
                <a:solidFill>
                  <a:schemeClr val="bg1"/>
                </a:solidFill>
              </a:rPr>
              <a:t>Free-stall bedded w wood</a:t>
            </a:r>
          </a:p>
          <a:p>
            <a:pPr marL="285750" indent="-285750">
              <a:buFont typeface="Arial" panose="020B0604020202020204" pitchFamily="34" charset="0"/>
              <a:buChar char="•"/>
            </a:pPr>
            <a:r>
              <a:rPr lang="en-US" sz="2400" dirty="0">
                <a:solidFill>
                  <a:schemeClr val="bg1"/>
                </a:solidFill>
              </a:rPr>
              <a:t>Tie-stall bedded w wood</a:t>
            </a:r>
          </a:p>
          <a:p>
            <a:pPr marL="285750" indent="-285750">
              <a:buFont typeface="Arial" panose="020B0604020202020204" pitchFamily="34" charset="0"/>
              <a:buChar char="•"/>
            </a:pPr>
            <a:endParaRPr lang="en-US" sz="2400" dirty="0">
              <a:solidFill>
                <a:schemeClr val="bg1"/>
              </a:solidFill>
            </a:endParaRPr>
          </a:p>
          <a:p>
            <a:r>
              <a:rPr lang="en-US" sz="2400" dirty="0">
                <a:solidFill>
                  <a:srgbClr val="FF0000"/>
                </a:solidFill>
              </a:rPr>
              <a:t>Challenge</a:t>
            </a:r>
            <a:r>
              <a:rPr lang="en-US" sz="2400" dirty="0">
                <a:solidFill>
                  <a:schemeClr val="bg1"/>
                </a:solidFill>
              </a:rPr>
              <a:t>: bedded pack is extremely variable and few farms use similar bedded materials, recipes or time spent on pack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9419305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C482F2-3E83-4BB3-8020-B2C96A808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0132" y="549076"/>
            <a:ext cx="6775270" cy="5420214"/>
          </a:xfrm>
          <a:prstGeom prst="rect">
            <a:avLst/>
          </a:prstGeom>
        </p:spPr>
      </p:pic>
      <p:sp>
        <p:nvSpPr>
          <p:cNvPr id="6" name="TextBox 5">
            <a:extLst>
              <a:ext uri="{FF2B5EF4-FFF2-40B4-BE49-F238E27FC236}">
                <a16:creationId xmlns:a16="http://schemas.microsoft.com/office/drawing/2014/main" id="{EE5E0E03-ACD7-4200-AF93-A1E0D6244CC2}"/>
              </a:ext>
            </a:extLst>
          </p:cNvPr>
          <p:cNvSpPr txBox="1"/>
          <p:nvPr/>
        </p:nvSpPr>
        <p:spPr>
          <a:xfrm>
            <a:off x="404949" y="549076"/>
            <a:ext cx="4955183" cy="2677656"/>
          </a:xfrm>
          <a:prstGeom prst="rect">
            <a:avLst/>
          </a:prstGeom>
          <a:noFill/>
        </p:spPr>
        <p:txBody>
          <a:bodyPr wrap="square" rtlCol="0">
            <a:spAutoFit/>
          </a:bodyPr>
          <a:lstStyle/>
          <a:p>
            <a:r>
              <a:rPr lang="en-US" sz="2400" dirty="0">
                <a:solidFill>
                  <a:schemeClr val="bg1"/>
                </a:solidFill>
              </a:rPr>
              <a:t>Restrict sample population:</a:t>
            </a:r>
          </a:p>
          <a:p>
            <a:endParaRPr lang="en-US" sz="2400" dirty="0">
              <a:solidFill>
                <a:schemeClr val="bg1"/>
              </a:solidFill>
            </a:endParaRPr>
          </a:p>
          <a:p>
            <a:r>
              <a:rPr lang="en-US" sz="2400" dirty="0">
                <a:solidFill>
                  <a:schemeClr val="bg1"/>
                </a:solidFill>
              </a:rPr>
              <a:t>Number of cows per farm</a:t>
            </a:r>
          </a:p>
          <a:p>
            <a:endParaRPr lang="en-US" sz="2400" dirty="0">
              <a:solidFill>
                <a:schemeClr val="bg1"/>
              </a:solidFill>
            </a:endParaRPr>
          </a:p>
          <a:p>
            <a:r>
              <a:rPr lang="en-US" sz="2400" dirty="0">
                <a:solidFill>
                  <a:schemeClr val="bg1"/>
                </a:solidFill>
              </a:rPr>
              <a:t>Sample within the pink band</a:t>
            </a:r>
          </a:p>
          <a:p>
            <a:endParaRPr lang="en-US" sz="2400" dirty="0">
              <a:solidFill>
                <a:schemeClr val="bg1"/>
              </a:solidFill>
            </a:endParaRPr>
          </a:p>
          <a:p>
            <a:r>
              <a:rPr lang="en-US" sz="2400" dirty="0">
                <a:solidFill>
                  <a:schemeClr val="bg1"/>
                </a:solidFill>
              </a:rPr>
              <a:t>10-90</a:t>
            </a:r>
            <a:r>
              <a:rPr lang="en-US" sz="2400" baseline="30000" dirty="0">
                <a:solidFill>
                  <a:schemeClr val="bg1"/>
                </a:solidFill>
              </a:rPr>
              <a:t>th</a:t>
            </a:r>
            <a:r>
              <a:rPr lang="en-US" sz="2400" dirty="0">
                <a:solidFill>
                  <a:schemeClr val="bg1"/>
                </a:solidFill>
              </a:rPr>
              <a:t> quantile</a:t>
            </a:r>
          </a:p>
        </p:txBody>
      </p:sp>
    </p:spTree>
    <p:extLst>
      <p:ext uri="{BB962C8B-B14F-4D97-AF65-F5344CB8AC3E}">
        <p14:creationId xmlns:p14="http://schemas.microsoft.com/office/powerpoint/2010/main" val="37819245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E76703-687B-4357-BB79-4A35473C8223}"/>
              </a:ext>
            </a:extLst>
          </p:cNvPr>
          <p:cNvPicPr>
            <a:picLocks noChangeAspect="1"/>
          </p:cNvPicPr>
          <p:nvPr/>
        </p:nvPicPr>
        <p:blipFill>
          <a:blip r:embed="rId2"/>
          <a:stretch>
            <a:fillRect/>
          </a:stretch>
        </p:blipFill>
        <p:spPr>
          <a:xfrm>
            <a:off x="5584280" y="0"/>
            <a:ext cx="6588236" cy="6858000"/>
          </a:xfrm>
          <a:prstGeom prst="rect">
            <a:avLst/>
          </a:prstGeom>
        </p:spPr>
      </p:pic>
      <p:sp>
        <p:nvSpPr>
          <p:cNvPr id="3" name="TextBox 2">
            <a:extLst>
              <a:ext uri="{FF2B5EF4-FFF2-40B4-BE49-F238E27FC236}">
                <a16:creationId xmlns:a16="http://schemas.microsoft.com/office/drawing/2014/main" id="{583DCC67-785B-4E29-BD4D-766283899BE4}"/>
              </a:ext>
            </a:extLst>
          </p:cNvPr>
          <p:cNvSpPr txBox="1"/>
          <p:nvPr/>
        </p:nvSpPr>
        <p:spPr>
          <a:xfrm>
            <a:off x="248194" y="470263"/>
            <a:ext cx="4990012" cy="3785652"/>
          </a:xfrm>
          <a:prstGeom prst="rect">
            <a:avLst/>
          </a:prstGeom>
          <a:noFill/>
        </p:spPr>
        <p:txBody>
          <a:bodyPr wrap="square" rtlCol="0">
            <a:spAutoFit/>
          </a:bodyPr>
          <a:lstStyle/>
          <a:p>
            <a:r>
              <a:rPr lang="en-US" sz="2400" dirty="0">
                <a:solidFill>
                  <a:schemeClr val="bg1"/>
                </a:solidFill>
              </a:rPr>
              <a:t>Restrict sample population:</a:t>
            </a:r>
          </a:p>
          <a:p>
            <a:endParaRPr lang="en-US" sz="2400" dirty="0">
              <a:solidFill>
                <a:schemeClr val="bg1"/>
              </a:solidFill>
            </a:endParaRPr>
          </a:p>
          <a:p>
            <a:r>
              <a:rPr lang="en-US" sz="2400" dirty="0">
                <a:solidFill>
                  <a:schemeClr val="bg1"/>
                </a:solidFill>
              </a:rPr>
              <a:t>Farms that use monthly individual cow SCC testing service (year 1 and 2)</a:t>
            </a:r>
          </a:p>
          <a:p>
            <a:endParaRPr lang="en-US" sz="2400" dirty="0">
              <a:solidFill>
                <a:schemeClr val="bg1"/>
              </a:solidFill>
            </a:endParaRPr>
          </a:p>
          <a:p>
            <a:r>
              <a:rPr lang="en-US" sz="2400" dirty="0">
                <a:solidFill>
                  <a:schemeClr val="bg1"/>
                </a:solidFill>
              </a:rPr>
              <a:t>Farms that are willing to accept this service for several months around time of sampling (year 2)</a:t>
            </a:r>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5965529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444286-CE86-4AAB-8F3D-16F6AA1E8C5D}"/>
              </a:ext>
            </a:extLst>
          </p:cNvPr>
          <p:cNvPicPr>
            <a:picLocks noChangeAspect="1"/>
          </p:cNvPicPr>
          <p:nvPr/>
        </p:nvPicPr>
        <p:blipFill>
          <a:blip r:embed="rId2"/>
          <a:stretch>
            <a:fillRect/>
          </a:stretch>
        </p:blipFill>
        <p:spPr>
          <a:xfrm>
            <a:off x="5452466" y="0"/>
            <a:ext cx="6721231" cy="6858000"/>
          </a:xfrm>
          <a:prstGeom prst="rect">
            <a:avLst/>
          </a:prstGeom>
        </p:spPr>
      </p:pic>
      <p:sp>
        <p:nvSpPr>
          <p:cNvPr id="3" name="TextBox 2">
            <a:extLst>
              <a:ext uri="{FF2B5EF4-FFF2-40B4-BE49-F238E27FC236}">
                <a16:creationId xmlns:a16="http://schemas.microsoft.com/office/drawing/2014/main" id="{F3A4E80F-15EC-42FA-BD25-E69DFA37D316}"/>
              </a:ext>
            </a:extLst>
          </p:cNvPr>
          <p:cNvSpPr txBox="1"/>
          <p:nvPr/>
        </p:nvSpPr>
        <p:spPr>
          <a:xfrm>
            <a:off x="404949" y="653143"/>
            <a:ext cx="4820194" cy="2308324"/>
          </a:xfrm>
          <a:prstGeom prst="rect">
            <a:avLst/>
          </a:prstGeom>
          <a:noFill/>
        </p:spPr>
        <p:txBody>
          <a:bodyPr wrap="square" rtlCol="0">
            <a:spAutoFit/>
          </a:bodyPr>
          <a:lstStyle/>
          <a:p>
            <a:r>
              <a:rPr lang="en-US" sz="2400" dirty="0">
                <a:solidFill>
                  <a:schemeClr val="bg1"/>
                </a:solidFill>
              </a:rPr>
              <a:t>Breed: </a:t>
            </a:r>
          </a:p>
          <a:p>
            <a:endParaRPr lang="en-US" sz="2400" dirty="0">
              <a:solidFill>
                <a:schemeClr val="bg1"/>
              </a:solidFill>
            </a:endParaRPr>
          </a:p>
          <a:p>
            <a:r>
              <a:rPr lang="en-US" sz="2400" dirty="0">
                <a:solidFill>
                  <a:schemeClr val="bg1"/>
                </a:solidFill>
              </a:rPr>
              <a:t>do not restrict or stratify sample population.  Too restrictive and too much variation to be meaningful in this design.</a:t>
            </a:r>
          </a:p>
        </p:txBody>
      </p:sp>
    </p:spTree>
    <p:extLst>
      <p:ext uri="{BB962C8B-B14F-4D97-AF65-F5344CB8AC3E}">
        <p14:creationId xmlns:p14="http://schemas.microsoft.com/office/powerpoint/2010/main" val="5975907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DD56E9-A57B-41BD-897F-82EDC2C503CC}"/>
              </a:ext>
            </a:extLst>
          </p:cNvPr>
          <p:cNvGrpSpPr/>
          <p:nvPr/>
        </p:nvGrpSpPr>
        <p:grpSpPr>
          <a:xfrm>
            <a:off x="171767" y="1600197"/>
            <a:ext cx="11177021" cy="4905106"/>
            <a:chOff x="-1539467" y="868677"/>
            <a:chExt cx="6250807" cy="2743206"/>
          </a:xfrm>
        </p:grpSpPr>
        <p:pic>
          <p:nvPicPr>
            <p:cNvPr id="3" name="Picture 2">
              <a:extLst>
                <a:ext uri="{FF2B5EF4-FFF2-40B4-BE49-F238E27FC236}">
                  <a16:creationId xmlns:a16="http://schemas.microsoft.com/office/drawing/2014/main" id="{AF95B2FC-01B6-4215-9F36-7230F6731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733" y="868677"/>
              <a:ext cx="3657607" cy="2743206"/>
            </a:xfrm>
            <a:prstGeom prst="rect">
              <a:avLst/>
            </a:prstGeom>
          </p:spPr>
        </p:pic>
        <p:pic>
          <p:nvPicPr>
            <p:cNvPr id="5" name="Picture 4">
              <a:extLst>
                <a:ext uri="{FF2B5EF4-FFF2-40B4-BE49-F238E27FC236}">
                  <a16:creationId xmlns:a16="http://schemas.microsoft.com/office/drawing/2014/main" id="{A0C92892-F851-4335-A353-5A97600407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67" y="868677"/>
              <a:ext cx="3657607" cy="2743206"/>
            </a:xfrm>
            <a:prstGeom prst="rect">
              <a:avLst/>
            </a:prstGeom>
          </p:spPr>
        </p:pic>
      </p:grpSp>
      <p:sp>
        <p:nvSpPr>
          <p:cNvPr id="7" name="TextBox 6">
            <a:extLst>
              <a:ext uri="{FF2B5EF4-FFF2-40B4-BE49-F238E27FC236}">
                <a16:creationId xmlns:a16="http://schemas.microsoft.com/office/drawing/2014/main" id="{000D5C17-97B2-4B5A-966F-4CB70B13179C}"/>
              </a:ext>
            </a:extLst>
          </p:cNvPr>
          <p:cNvSpPr txBox="1"/>
          <p:nvPr/>
        </p:nvSpPr>
        <p:spPr>
          <a:xfrm>
            <a:off x="2525486" y="622884"/>
            <a:ext cx="7707085" cy="461665"/>
          </a:xfrm>
          <a:prstGeom prst="rect">
            <a:avLst/>
          </a:prstGeom>
          <a:noFill/>
        </p:spPr>
        <p:txBody>
          <a:bodyPr wrap="square" rtlCol="0">
            <a:spAutoFit/>
          </a:bodyPr>
          <a:lstStyle/>
          <a:p>
            <a:r>
              <a:rPr lang="en-US" sz="2400" dirty="0"/>
              <a:t>Management Experience: do not restrict sample population</a:t>
            </a:r>
          </a:p>
        </p:txBody>
      </p:sp>
    </p:spTree>
    <p:extLst>
      <p:ext uri="{BB962C8B-B14F-4D97-AF65-F5344CB8AC3E}">
        <p14:creationId xmlns:p14="http://schemas.microsoft.com/office/powerpoint/2010/main" val="1807810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9E6346-B74F-4305-BFE9-D2057B86E860}"/>
              </a:ext>
            </a:extLst>
          </p:cNvPr>
          <p:cNvSpPr txBox="1"/>
          <p:nvPr/>
        </p:nvSpPr>
        <p:spPr>
          <a:xfrm>
            <a:off x="1436914" y="1031966"/>
            <a:ext cx="7249886" cy="2677656"/>
          </a:xfrm>
          <a:prstGeom prst="rect">
            <a:avLst/>
          </a:prstGeom>
          <a:noFill/>
        </p:spPr>
        <p:txBody>
          <a:bodyPr wrap="square" rtlCol="0">
            <a:spAutoFit/>
          </a:bodyPr>
          <a:lstStyle/>
          <a:p>
            <a:r>
              <a:rPr lang="en-US" sz="2800" dirty="0">
                <a:solidFill>
                  <a:schemeClr val="bg1"/>
                </a:solidFill>
              </a:rPr>
              <a:t>Farms that can be recruited (ten of each):</a:t>
            </a:r>
          </a:p>
          <a:p>
            <a:endParaRPr lang="en-US" sz="2800" dirty="0">
              <a:solidFill>
                <a:schemeClr val="bg1"/>
              </a:solidFill>
            </a:endParaRPr>
          </a:p>
          <a:p>
            <a:r>
              <a:rPr lang="en-US" sz="2800" dirty="0">
                <a:solidFill>
                  <a:schemeClr val="bg1"/>
                </a:solidFill>
              </a:rPr>
              <a:t>16 Bedded Pack (some may be split systems)</a:t>
            </a:r>
          </a:p>
          <a:p>
            <a:r>
              <a:rPr lang="en-US" sz="2800" dirty="0">
                <a:solidFill>
                  <a:schemeClr val="bg1"/>
                </a:solidFill>
              </a:rPr>
              <a:t>13 Free-stall sand</a:t>
            </a:r>
          </a:p>
          <a:p>
            <a:r>
              <a:rPr lang="en-US" sz="2800" dirty="0">
                <a:solidFill>
                  <a:schemeClr val="bg1"/>
                </a:solidFill>
              </a:rPr>
              <a:t>20 Free-stall wood</a:t>
            </a:r>
          </a:p>
          <a:p>
            <a:r>
              <a:rPr lang="en-US" sz="2800" dirty="0">
                <a:solidFill>
                  <a:schemeClr val="bg1"/>
                </a:solidFill>
              </a:rPr>
              <a:t>41 Tie-stall wood</a:t>
            </a:r>
          </a:p>
        </p:txBody>
      </p:sp>
    </p:spTree>
    <p:extLst>
      <p:ext uri="{BB962C8B-B14F-4D97-AF65-F5344CB8AC3E}">
        <p14:creationId xmlns:p14="http://schemas.microsoft.com/office/powerpoint/2010/main" val="37713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652CCA-7805-4083-B586-4214A9000762}"/>
              </a:ext>
            </a:extLst>
          </p:cNvPr>
          <p:cNvSpPr txBox="1"/>
          <p:nvPr/>
        </p:nvSpPr>
        <p:spPr>
          <a:xfrm>
            <a:off x="385010" y="814137"/>
            <a:ext cx="11421979" cy="4443663"/>
          </a:xfrm>
          <a:prstGeom prst="rect">
            <a:avLst/>
          </a:prstGeom>
          <a:solidFill>
            <a:schemeClr val="tx1">
              <a:alpha val="57000"/>
            </a:schemeClr>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3DA6CED4-DEFF-4835-A9F0-6F0F456FA9F5}"/>
              </a:ext>
            </a:extLst>
          </p:cNvPr>
          <p:cNvSpPr txBox="1"/>
          <p:nvPr/>
        </p:nvSpPr>
        <p:spPr>
          <a:xfrm>
            <a:off x="465221" y="978853"/>
            <a:ext cx="11421979" cy="3785652"/>
          </a:xfrm>
          <a:prstGeom prst="rect">
            <a:avLst/>
          </a:prstGeom>
          <a:noFill/>
        </p:spPr>
        <p:txBody>
          <a:bodyPr wrap="square" rtlCol="0">
            <a:spAutoFit/>
          </a:bodyPr>
          <a:lstStyle/>
          <a:p>
            <a:r>
              <a:rPr lang="en-US" sz="4000" dirty="0">
                <a:solidFill>
                  <a:schemeClr val="bg1"/>
                </a:solidFill>
              </a:rPr>
              <a:t>Despite living on a giant pile of their own manure and urine mixed with organic materials, cows on bedded pack do not necessarily experience more mastitis.  </a:t>
            </a:r>
          </a:p>
          <a:p>
            <a:endParaRPr lang="en-US" sz="4000" dirty="0">
              <a:solidFill>
                <a:schemeClr val="bg1"/>
              </a:solidFill>
            </a:endParaRPr>
          </a:p>
          <a:p>
            <a:r>
              <a:rPr lang="en-US" sz="4000" dirty="0">
                <a:solidFill>
                  <a:schemeClr val="bg1"/>
                </a:solidFill>
              </a:rPr>
              <a:t>In fact, some research reports a decrease in mastitis after switching to bedded pack.  </a:t>
            </a:r>
          </a:p>
        </p:txBody>
      </p:sp>
    </p:spTree>
    <p:extLst>
      <p:ext uri="{BB962C8B-B14F-4D97-AF65-F5344CB8AC3E}">
        <p14:creationId xmlns:p14="http://schemas.microsoft.com/office/powerpoint/2010/main" val="37310096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5AF10D-1016-412D-89B9-CE72ECD3FACC}"/>
              </a:ext>
            </a:extLst>
          </p:cNvPr>
          <p:cNvSpPr txBox="1">
            <a:spLocks/>
          </p:cNvSpPr>
          <p:nvPr/>
        </p:nvSpPr>
        <p:spPr>
          <a:xfrm>
            <a:off x="404812" y="206573"/>
            <a:ext cx="11515725" cy="18478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1">
                    <a:lumMod val="75000"/>
                  </a:schemeClr>
                </a:solidFill>
              </a:rPr>
              <a:t>OBJECTIVE 1: </a:t>
            </a:r>
          </a:p>
          <a:p>
            <a:endParaRPr lang="en-US" b="1" dirty="0">
              <a:solidFill>
                <a:schemeClr val="accent1">
                  <a:lumMod val="75000"/>
                </a:schemeClr>
              </a:solidFill>
            </a:endParaRPr>
          </a:p>
          <a:p>
            <a:r>
              <a:rPr lang="en-US" b="1" dirty="0">
                <a:solidFill>
                  <a:schemeClr val="accent1">
                    <a:lumMod val="75000"/>
                  </a:schemeClr>
                </a:solidFill>
              </a:rPr>
              <a:t>40 Herd Survey</a:t>
            </a:r>
          </a:p>
        </p:txBody>
      </p:sp>
      <p:sp>
        <p:nvSpPr>
          <p:cNvPr id="5" name="TextBox 4">
            <a:extLst>
              <a:ext uri="{FF2B5EF4-FFF2-40B4-BE49-F238E27FC236}">
                <a16:creationId xmlns:a16="http://schemas.microsoft.com/office/drawing/2014/main" id="{3D105D56-A53D-436F-9019-0E784040D709}"/>
              </a:ext>
            </a:extLst>
          </p:cNvPr>
          <p:cNvSpPr txBox="1"/>
          <p:nvPr/>
        </p:nvSpPr>
        <p:spPr>
          <a:xfrm>
            <a:off x="8572500" y="6457890"/>
            <a:ext cx="3619500" cy="400110"/>
          </a:xfrm>
          <a:prstGeom prst="rect">
            <a:avLst/>
          </a:prstGeom>
          <a:noFill/>
        </p:spPr>
        <p:txBody>
          <a:bodyPr wrap="square" rtlCol="0">
            <a:spAutoFit/>
          </a:bodyPr>
          <a:lstStyle/>
          <a:p>
            <a:pPr algn="r"/>
            <a:r>
              <a:rPr lang="en-US" sz="2000" b="1" dirty="0" smtClean="0">
                <a:solidFill>
                  <a:schemeClr val="bg1"/>
                </a:solidFill>
              </a:rPr>
              <a:t>Photo</a:t>
            </a:r>
            <a:r>
              <a:rPr lang="en-US" sz="2000" b="1" dirty="0">
                <a:solidFill>
                  <a:schemeClr val="bg1"/>
                </a:solidFill>
              </a:rPr>
              <a:t>: Melanie Webb</a:t>
            </a:r>
          </a:p>
        </p:txBody>
      </p:sp>
      <p:pic>
        <p:nvPicPr>
          <p:cNvPr id="1026" name="Picture 2" descr="Image result for stony pond farm 336 emch rd">
            <a:extLst>
              <a:ext uri="{FF2B5EF4-FFF2-40B4-BE49-F238E27FC236}">
                <a16:creationId xmlns:a16="http://schemas.microsoft.com/office/drawing/2014/main" id="{262CC745-9C82-4D7B-B2BA-556B7653C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849" y="2054423"/>
            <a:ext cx="634365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440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86CA-5A16-4A12-97F0-CDA50EBEEA41}"/>
              </a:ext>
            </a:extLst>
          </p:cNvPr>
          <p:cNvSpPr>
            <a:spLocks noGrp="1"/>
          </p:cNvSpPr>
          <p:nvPr>
            <p:ph type="title"/>
          </p:nvPr>
        </p:nvSpPr>
        <p:spPr>
          <a:xfrm>
            <a:off x="695325" y="669925"/>
            <a:ext cx="10668000" cy="1263650"/>
          </a:xfrm>
          <a:ln w="12700">
            <a:noFill/>
          </a:ln>
          <a:effectLst>
            <a:outerShdw blurRad="50800" dist="38100" dir="5400000" algn="t" rotWithShape="0">
              <a:prstClr val="black">
                <a:alpha val="40000"/>
              </a:prstClr>
            </a:outerShdw>
          </a:effectLst>
        </p:spPr>
        <p:txBody>
          <a:bodyPr/>
          <a:lstStyle/>
          <a:p>
            <a:r>
              <a:rPr lang="en-US" b="1" dirty="0">
                <a:solidFill>
                  <a:schemeClr val="accent1">
                    <a:lumMod val="75000"/>
                  </a:schemeClr>
                </a:solidFill>
              </a:rPr>
              <a:t>OBJECTIVE 1:</a:t>
            </a:r>
          </a:p>
        </p:txBody>
      </p:sp>
      <p:sp>
        <p:nvSpPr>
          <p:cNvPr id="3" name="Content Placeholder 2">
            <a:extLst>
              <a:ext uri="{FF2B5EF4-FFF2-40B4-BE49-F238E27FC236}">
                <a16:creationId xmlns:a16="http://schemas.microsoft.com/office/drawing/2014/main" id="{5B2AA447-AEBD-49D3-877B-11356AF23420}"/>
              </a:ext>
            </a:extLst>
          </p:cNvPr>
          <p:cNvSpPr>
            <a:spLocks noGrp="1"/>
          </p:cNvSpPr>
          <p:nvPr>
            <p:ph idx="1"/>
          </p:nvPr>
        </p:nvSpPr>
        <p:spPr>
          <a:xfrm>
            <a:off x="990600" y="2141537"/>
            <a:ext cx="10515600" cy="4351338"/>
          </a:xfrm>
        </p:spPr>
        <p:txBody>
          <a:bodyPr/>
          <a:lstStyle/>
          <a:p>
            <a:r>
              <a:rPr lang="en-US" dirty="0">
                <a:solidFill>
                  <a:schemeClr val="bg1"/>
                </a:solidFill>
              </a:rPr>
              <a:t>Assess current bedding management practices, mastitis management, animal health and milk quality on northeastern organic dairy farms</a:t>
            </a:r>
          </a:p>
          <a:p>
            <a:endParaRPr lang="en-US" dirty="0">
              <a:solidFill>
                <a:schemeClr val="bg1"/>
              </a:solidFill>
            </a:endParaRPr>
          </a:p>
          <a:p>
            <a:r>
              <a:rPr lang="en-US" dirty="0">
                <a:solidFill>
                  <a:schemeClr val="bg1"/>
                </a:solidFill>
              </a:rPr>
              <a:t>Enroll 40 organic milk producers to collect data from in-person interviews, on-farm observations, and samples for analysis</a:t>
            </a:r>
          </a:p>
        </p:txBody>
      </p:sp>
    </p:spTree>
    <p:extLst>
      <p:ext uri="{BB962C8B-B14F-4D97-AF65-F5344CB8AC3E}">
        <p14:creationId xmlns:p14="http://schemas.microsoft.com/office/powerpoint/2010/main" val="323593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39EE2476-AB4C-4C96-83AC-A337EA985D7B}"/>
              </a:ext>
            </a:extLst>
          </p:cNvPr>
          <p:cNvGraphicFramePr>
            <a:graphicFrameLocks noGrp="1"/>
          </p:cNvGraphicFramePr>
          <p:nvPr>
            <p:ph idx="1"/>
            <p:extLst>
              <p:ext uri="{D42A27DB-BD31-4B8C-83A1-F6EECF244321}">
                <p14:modId xmlns:p14="http://schemas.microsoft.com/office/powerpoint/2010/main" val="1206186979"/>
              </p:ext>
            </p:extLst>
          </p:nvPr>
        </p:nvGraphicFramePr>
        <p:xfrm>
          <a:off x="-1" y="85724"/>
          <a:ext cx="12068175" cy="6772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CEB42FC9-4DAB-4229-AF26-E6CE0B223046}"/>
              </a:ext>
            </a:extLst>
          </p:cNvPr>
          <p:cNvSpPr txBox="1"/>
          <p:nvPr/>
        </p:nvSpPr>
        <p:spPr>
          <a:xfrm>
            <a:off x="342900" y="6426729"/>
            <a:ext cx="3781425" cy="369332"/>
          </a:xfrm>
          <a:prstGeom prst="rect">
            <a:avLst/>
          </a:prstGeom>
          <a:noFill/>
        </p:spPr>
        <p:txBody>
          <a:bodyPr wrap="square" rtlCol="0">
            <a:spAutoFit/>
          </a:bodyPr>
          <a:lstStyle/>
          <a:p>
            <a:r>
              <a:rPr lang="en-US" b="1" dirty="0">
                <a:solidFill>
                  <a:schemeClr val="bg1"/>
                </a:solidFill>
              </a:rPr>
              <a:t>OBJECTIVE 1: 40 HERD STUDY</a:t>
            </a:r>
          </a:p>
        </p:txBody>
      </p:sp>
    </p:spTree>
    <p:extLst>
      <p:ext uri="{BB962C8B-B14F-4D97-AF65-F5344CB8AC3E}">
        <p14:creationId xmlns:p14="http://schemas.microsoft.com/office/powerpoint/2010/main" val="4105944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9B3235D-C391-4498-84C5-0D40D8C4FD6B}"/>
              </a:ext>
            </a:extLst>
          </p:cNvPr>
          <p:cNvGraphicFramePr>
            <a:graphicFrameLocks noGrp="1"/>
          </p:cNvGraphicFramePr>
          <p:nvPr>
            <p:ph idx="1"/>
            <p:extLst/>
          </p:nvPr>
        </p:nvGraphicFramePr>
        <p:xfrm>
          <a:off x="695325" y="-571500"/>
          <a:ext cx="10801350" cy="6100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19CD1A2-E444-488A-B366-2FF3A97ED525}"/>
              </a:ext>
            </a:extLst>
          </p:cNvPr>
          <p:cNvSpPr txBox="1"/>
          <p:nvPr/>
        </p:nvSpPr>
        <p:spPr>
          <a:xfrm>
            <a:off x="1047751" y="4972050"/>
            <a:ext cx="10229850" cy="1477328"/>
          </a:xfrm>
          <a:prstGeom prst="rect">
            <a:avLst/>
          </a:prstGeom>
          <a:noFill/>
        </p:spPr>
        <p:txBody>
          <a:bodyPr wrap="square" rtlCol="0">
            <a:spAutoFit/>
          </a:bodyPr>
          <a:lstStyle/>
          <a:p>
            <a:pPr marL="285750" indent="-285750">
              <a:buFont typeface="Wingdings" panose="05000000000000000000" pitchFamily="2" charset="2"/>
              <a:buChar char="ü"/>
            </a:pPr>
            <a:r>
              <a:rPr lang="en-US" dirty="0">
                <a:solidFill>
                  <a:schemeClr val="bg1"/>
                </a:solidFill>
              </a:rPr>
              <a:t>Sequentially enroll randomly selected herds from each non-bedded pack group until sample population identified –confirm factors such as monthly individual cow SCC testing, and winter housing variation. </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r>
              <a:rPr lang="en-US" dirty="0">
                <a:solidFill>
                  <a:schemeClr val="bg1"/>
                </a:solidFill>
              </a:rPr>
              <a:t>Consider adding additional herds not on DHIA but willing to temporarily enroll for study</a:t>
            </a:r>
          </a:p>
          <a:p>
            <a:endParaRPr lang="en-US" dirty="0">
              <a:solidFill>
                <a:schemeClr val="bg1"/>
              </a:solidFill>
            </a:endParaRPr>
          </a:p>
        </p:txBody>
      </p:sp>
      <p:sp>
        <p:nvSpPr>
          <p:cNvPr id="6" name="TextBox 5">
            <a:extLst>
              <a:ext uri="{FF2B5EF4-FFF2-40B4-BE49-F238E27FC236}">
                <a16:creationId xmlns:a16="http://schemas.microsoft.com/office/drawing/2014/main" id="{CF76DB1A-2A58-4C9B-B2F7-C4C4A52499AD}"/>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3337403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4324A-01C2-4584-87CC-8A30F901E843}"/>
              </a:ext>
            </a:extLst>
          </p:cNvPr>
          <p:cNvSpPr>
            <a:spLocks noGrp="1"/>
          </p:cNvSpPr>
          <p:nvPr>
            <p:ph idx="1"/>
          </p:nvPr>
        </p:nvSpPr>
        <p:spPr>
          <a:xfrm>
            <a:off x="828675" y="1730375"/>
            <a:ext cx="11353800" cy="4351338"/>
          </a:xfrm>
        </p:spPr>
        <p:txBody>
          <a:bodyPr>
            <a:normAutofit fontScale="40000" lnSpcReduction="20000"/>
          </a:bodyPr>
          <a:lstStyle/>
          <a:p>
            <a:pPr>
              <a:lnSpc>
                <a:spcPct val="120000"/>
              </a:lnSpc>
              <a:buFont typeface="Wingdings" panose="05000000000000000000" pitchFamily="2" charset="2"/>
              <a:buChar char="ü"/>
            </a:pPr>
            <a:r>
              <a:rPr lang="en-US" sz="6400" dirty="0">
                <a:solidFill>
                  <a:schemeClr val="bg1"/>
                </a:solidFill>
              </a:rPr>
              <a:t>Concerns about bedding/mastitis risk</a:t>
            </a:r>
          </a:p>
          <a:p>
            <a:pPr>
              <a:lnSpc>
                <a:spcPct val="120000"/>
              </a:lnSpc>
              <a:buFont typeface="Wingdings" panose="05000000000000000000" pitchFamily="2" charset="2"/>
              <a:buChar char="ü"/>
            </a:pPr>
            <a:r>
              <a:rPr lang="en-US" sz="6400" dirty="0">
                <a:solidFill>
                  <a:schemeClr val="bg1"/>
                </a:solidFill>
              </a:rPr>
              <a:t>How they may manage any chronically </a:t>
            </a:r>
            <a:r>
              <a:rPr lang="en-US" sz="6400" dirty="0" err="1">
                <a:solidFill>
                  <a:schemeClr val="bg1"/>
                </a:solidFill>
              </a:rPr>
              <a:t>mastitic</a:t>
            </a:r>
            <a:r>
              <a:rPr lang="en-US" sz="6400" dirty="0">
                <a:solidFill>
                  <a:schemeClr val="bg1"/>
                </a:solidFill>
              </a:rPr>
              <a:t> cows</a:t>
            </a:r>
          </a:p>
          <a:p>
            <a:pPr>
              <a:lnSpc>
                <a:spcPct val="120000"/>
              </a:lnSpc>
              <a:buFont typeface="Wingdings" panose="05000000000000000000" pitchFamily="2" charset="2"/>
              <a:buChar char="ü"/>
            </a:pPr>
            <a:r>
              <a:rPr lang="en-US" sz="6400" dirty="0">
                <a:solidFill>
                  <a:schemeClr val="bg1"/>
                </a:solidFill>
              </a:rPr>
              <a:t>How they identify/track mastitis</a:t>
            </a:r>
          </a:p>
          <a:p>
            <a:pPr>
              <a:lnSpc>
                <a:spcPct val="120000"/>
              </a:lnSpc>
              <a:buFont typeface="Wingdings" panose="05000000000000000000" pitchFamily="2" charset="2"/>
              <a:buChar char="ü"/>
            </a:pPr>
            <a:r>
              <a:rPr lang="en-US" sz="6400" dirty="0">
                <a:solidFill>
                  <a:schemeClr val="bg1"/>
                </a:solidFill>
              </a:rPr>
              <a:t>Milking facilities, procedures and udder hygiene</a:t>
            </a:r>
          </a:p>
          <a:p>
            <a:pPr>
              <a:lnSpc>
                <a:spcPct val="120000"/>
              </a:lnSpc>
              <a:buFont typeface="Wingdings" panose="05000000000000000000" pitchFamily="2" charset="2"/>
              <a:buChar char="ü"/>
            </a:pPr>
            <a:r>
              <a:rPr lang="en-US" sz="6400" dirty="0">
                <a:solidFill>
                  <a:schemeClr val="bg1"/>
                </a:solidFill>
              </a:rPr>
              <a:t>Dry cow management</a:t>
            </a:r>
          </a:p>
          <a:p>
            <a:pPr>
              <a:lnSpc>
                <a:spcPct val="120000"/>
              </a:lnSpc>
              <a:buFont typeface="Wingdings" panose="05000000000000000000" pitchFamily="2" charset="2"/>
              <a:buChar char="ü"/>
            </a:pPr>
            <a:r>
              <a:rPr lang="en-US" sz="6400" dirty="0">
                <a:solidFill>
                  <a:schemeClr val="bg1"/>
                </a:solidFill>
              </a:rPr>
              <a:t>Diet, vitamin/mineral supplementation, water source</a:t>
            </a:r>
          </a:p>
          <a:p>
            <a:pPr>
              <a:lnSpc>
                <a:spcPct val="120000"/>
              </a:lnSpc>
              <a:buFont typeface="Wingdings" panose="05000000000000000000" pitchFamily="2" charset="2"/>
              <a:buChar char="ü"/>
            </a:pPr>
            <a:r>
              <a:rPr lang="en-US" sz="6400" dirty="0">
                <a:solidFill>
                  <a:schemeClr val="bg1"/>
                </a:solidFill>
              </a:rPr>
              <a:t>Typical calving and periparturient practices </a:t>
            </a:r>
          </a:p>
          <a:p>
            <a:pPr>
              <a:lnSpc>
                <a:spcPct val="120000"/>
              </a:lnSpc>
              <a:buFont typeface="Wingdings" panose="05000000000000000000" pitchFamily="2" charset="2"/>
              <a:buChar char="ü"/>
            </a:pPr>
            <a:r>
              <a:rPr lang="en-US" sz="6400" dirty="0">
                <a:solidFill>
                  <a:schemeClr val="bg1"/>
                </a:solidFill>
              </a:rPr>
              <a:t>Fly control</a:t>
            </a:r>
          </a:p>
          <a:p>
            <a:pPr>
              <a:buFont typeface="Wingdings" panose="05000000000000000000" pitchFamily="2" charset="2"/>
              <a:buChar char="ü"/>
            </a:pPr>
            <a:endParaRPr lang="en-US" dirty="0">
              <a:solidFill>
                <a:schemeClr val="bg1"/>
              </a:solidFill>
            </a:endParaRPr>
          </a:p>
          <a:p>
            <a:pPr>
              <a:buFont typeface="Wingdings" panose="05000000000000000000" pitchFamily="2" charset="2"/>
              <a:buChar char="ü"/>
            </a:pPr>
            <a:endParaRPr lang="en-US" dirty="0">
              <a:solidFill>
                <a:schemeClr val="bg1"/>
              </a:solidFill>
            </a:endParaRPr>
          </a:p>
          <a:p>
            <a:pPr marL="0" indent="0">
              <a:buNone/>
            </a:pPr>
            <a:endParaRPr lang="en-US" dirty="0">
              <a:solidFill>
                <a:schemeClr val="bg1"/>
              </a:solidFill>
            </a:endParaRPr>
          </a:p>
        </p:txBody>
      </p:sp>
      <p:sp>
        <p:nvSpPr>
          <p:cNvPr id="4" name="Title 1">
            <a:extLst>
              <a:ext uri="{FF2B5EF4-FFF2-40B4-BE49-F238E27FC236}">
                <a16:creationId xmlns:a16="http://schemas.microsoft.com/office/drawing/2014/main" id="{E2A740D5-5917-4C32-B323-AFFEAB5ADD9E}"/>
              </a:ext>
            </a:extLst>
          </p:cNvPr>
          <p:cNvSpPr>
            <a:spLocks noGrp="1"/>
          </p:cNvSpPr>
          <p:nvPr>
            <p:ph type="title"/>
          </p:nvPr>
        </p:nvSpPr>
        <p:spPr>
          <a:xfrm>
            <a:off x="695325" y="669925"/>
            <a:ext cx="10668000" cy="1263650"/>
          </a:xfrm>
          <a:ln w="12700">
            <a:noFill/>
          </a:ln>
          <a:effectLst>
            <a:outerShdw blurRad="50800" dist="38100" dir="5400000" algn="t" rotWithShape="0">
              <a:prstClr val="black">
                <a:alpha val="40000"/>
              </a:prstClr>
            </a:outerShdw>
          </a:effectLst>
        </p:spPr>
        <p:txBody>
          <a:bodyPr/>
          <a:lstStyle/>
          <a:p>
            <a:r>
              <a:rPr lang="en-US" b="1" dirty="0">
                <a:solidFill>
                  <a:schemeClr val="accent1">
                    <a:lumMod val="75000"/>
                  </a:schemeClr>
                </a:solidFill>
              </a:rPr>
              <a:t>OBJECTIVE 1: Survey tool</a:t>
            </a:r>
          </a:p>
        </p:txBody>
      </p:sp>
      <p:sp>
        <p:nvSpPr>
          <p:cNvPr id="5" name="TextBox 4">
            <a:extLst>
              <a:ext uri="{FF2B5EF4-FFF2-40B4-BE49-F238E27FC236}">
                <a16:creationId xmlns:a16="http://schemas.microsoft.com/office/drawing/2014/main" id="{3FCF6F55-5649-40EB-A68E-947E8F0BC54B}"/>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3621872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4324A-01C2-4584-87CC-8A30F901E843}"/>
              </a:ext>
            </a:extLst>
          </p:cNvPr>
          <p:cNvSpPr>
            <a:spLocks noGrp="1"/>
          </p:cNvSpPr>
          <p:nvPr>
            <p:ph idx="1"/>
          </p:nvPr>
        </p:nvSpPr>
        <p:spPr>
          <a:xfrm>
            <a:off x="838200" y="2120900"/>
            <a:ext cx="11353800" cy="4351338"/>
          </a:xfrm>
        </p:spPr>
        <p:txBody>
          <a:bodyPr>
            <a:normAutofit/>
          </a:bodyPr>
          <a:lstStyle/>
          <a:p>
            <a:pPr>
              <a:buFont typeface="Wingdings" panose="05000000000000000000" pitchFamily="2" charset="2"/>
              <a:buChar char="ü"/>
            </a:pPr>
            <a:r>
              <a:rPr lang="en-US" dirty="0">
                <a:solidFill>
                  <a:schemeClr val="bg1"/>
                </a:solidFill>
              </a:rPr>
              <a:t>Type of housing system</a:t>
            </a:r>
          </a:p>
          <a:p>
            <a:pPr lvl="1">
              <a:buFont typeface="Wingdings" panose="05000000000000000000" pitchFamily="2" charset="2"/>
              <a:buChar char="ü"/>
            </a:pPr>
            <a:r>
              <a:rPr lang="en-US" dirty="0">
                <a:solidFill>
                  <a:schemeClr val="bg1"/>
                </a:solidFill>
              </a:rPr>
              <a:t>Both lactating and dry</a:t>
            </a:r>
          </a:p>
          <a:p>
            <a:pPr>
              <a:buFont typeface="Wingdings" panose="05000000000000000000" pitchFamily="2" charset="2"/>
              <a:buChar char="ü"/>
            </a:pPr>
            <a:r>
              <a:rPr lang="en-US" dirty="0">
                <a:solidFill>
                  <a:schemeClr val="bg1"/>
                </a:solidFill>
              </a:rPr>
              <a:t>Bedding management for each housing type used</a:t>
            </a:r>
          </a:p>
          <a:p>
            <a:pPr lvl="1">
              <a:buFont typeface="Wingdings" panose="05000000000000000000" pitchFamily="2" charset="2"/>
              <a:buChar char="ü"/>
            </a:pPr>
            <a:r>
              <a:rPr lang="en-US" dirty="0">
                <a:solidFill>
                  <a:schemeClr val="bg1"/>
                </a:solidFill>
              </a:rPr>
              <a:t>Both lactating and dry</a:t>
            </a:r>
          </a:p>
          <a:p>
            <a:pPr>
              <a:buFont typeface="Wingdings" panose="05000000000000000000" pitchFamily="2" charset="2"/>
              <a:buChar char="ü"/>
            </a:pPr>
            <a:r>
              <a:rPr lang="en-US" dirty="0">
                <a:solidFill>
                  <a:schemeClr val="bg1"/>
                </a:solidFill>
              </a:rPr>
              <a:t>Classification and description of any bedding material used</a:t>
            </a:r>
          </a:p>
          <a:p>
            <a:pPr lvl="1">
              <a:buFont typeface="Wingdings" panose="05000000000000000000" pitchFamily="2" charset="2"/>
              <a:buChar char="ü"/>
            </a:pPr>
            <a:r>
              <a:rPr lang="en-US" dirty="0">
                <a:solidFill>
                  <a:schemeClr val="bg1"/>
                </a:solidFill>
              </a:rPr>
              <a:t>Both lactating and dry</a:t>
            </a:r>
          </a:p>
          <a:p>
            <a:pPr>
              <a:buFont typeface="Wingdings" panose="05000000000000000000" pitchFamily="2" charset="2"/>
              <a:buChar char="ü"/>
            </a:pPr>
            <a:r>
              <a:rPr lang="en-US" dirty="0">
                <a:solidFill>
                  <a:schemeClr val="bg1"/>
                </a:solidFill>
              </a:rPr>
              <a:t>Some basic herd information (production, number of lactating/dry/youngstock, breeds, record-keeping system)</a:t>
            </a:r>
          </a:p>
          <a:p>
            <a:pPr marL="0" indent="0">
              <a:buNone/>
            </a:pPr>
            <a:endParaRPr lang="en-US" dirty="0">
              <a:solidFill>
                <a:schemeClr val="bg1"/>
              </a:solidFill>
            </a:endParaRPr>
          </a:p>
        </p:txBody>
      </p:sp>
      <p:sp>
        <p:nvSpPr>
          <p:cNvPr id="4" name="Title 1">
            <a:extLst>
              <a:ext uri="{FF2B5EF4-FFF2-40B4-BE49-F238E27FC236}">
                <a16:creationId xmlns:a16="http://schemas.microsoft.com/office/drawing/2014/main" id="{E2A740D5-5917-4C32-B323-AFFEAB5ADD9E}"/>
              </a:ext>
            </a:extLst>
          </p:cNvPr>
          <p:cNvSpPr>
            <a:spLocks noGrp="1"/>
          </p:cNvSpPr>
          <p:nvPr>
            <p:ph type="title"/>
          </p:nvPr>
        </p:nvSpPr>
        <p:spPr>
          <a:xfrm>
            <a:off x="695325" y="669925"/>
            <a:ext cx="10668000" cy="1263650"/>
          </a:xfrm>
          <a:ln w="12700">
            <a:noFill/>
          </a:ln>
          <a:effectLst>
            <a:outerShdw blurRad="50800" dist="38100" dir="5400000" algn="t" rotWithShape="0">
              <a:prstClr val="black">
                <a:alpha val="40000"/>
              </a:prstClr>
            </a:outerShdw>
          </a:effectLst>
        </p:spPr>
        <p:txBody>
          <a:bodyPr/>
          <a:lstStyle/>
          <a:p>
            <a:r>
              <a:rPr lang="en-US" b="1" dirty="0">
                <a:solidFill>
                  <a:schemeClr val="accent1">
                    <a:lumMod val="75000"/>
                  </a:schemeClr>
                </a:solidFill>
              </a:rPr>
              <a:t>OBJECTIVE 1: Survey tool</a:t>
            </a:r>
          </a:p>
        </p:txBody>
      </p:sp>
      <p:sp>
        <p:nvSpPr>
          <p:cNvPr id="5" name="TextBox 4">
            <a:extLst>
              <a:ext uri="{FF2B5EF4-FFF2-40B4-BE49-F238E27FC236}">
                <a16:creationId xmlns:a16="http://schemas.microsoft.com/office/drawing/2014/main" id="{A203B77B-4B52-47C4-B901-641415AB5D76}"/>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515427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4324A-01C2-4584-87CC-8A30F901E843}"/>
              </a:ext>
            </a:extLst>
          </p:cNvPr>
          <p:cNvSpPr>
            <a:spLocks noGrp="1"/>
          </p:cNvSpPr>
          <p:nvPr>
            <p:ph idx="1"/>
          </p:nvPr>
        </p:nvSpPr>
        <p:spPr/>
        <p:txBody>
          <a:bodyPr/>
          <a:lstStyle/>
          <a:p>
            <a:pPr>
              <a:buFont typeface="Wingdings" panose="05000000000000000000" pitchFamily="2" charset="2"/>
              <a:buChar char="ü"/>
            </a:pPr>
            <a:endParaRPr lang="en-US" dirty="0">
              <a:solidFill>
                <a:schemeClr val="bg1"/>
              </a:solidFill>
            </a:endParaRPr>
          </a:p>
          <a:p>
            <a:pPr>
              <a:buFont typeface="Wingdings" panose="05000000000000000000" pitchFamily="2" charset="2"/>
              <a:buChar char="ü"/>
            </a:pPr>
            <a:r>
              <a:rPr lang="en-US" dirty="0">
                <a:solidFill>
                  <a:schemeClr val="bg1"/>
                </a:solidFill>
              </a:rPr>
              <a:t>Bedded packs</a:t>
            </a:r>
          </a:p>
          <a:p>
            <a:pPr lvl="1">
              <a:buFont typeface="Wingdings" panose="05000000000000000000" pitchFamily="2" charset="2"/>
              <a:buChar char="ü"/>
            </a:pPr>
            <a:r>
              <a:rPr lang="en-US" dirty="0">
                <a:solidFill>
                  <a:schemeClr val="bg1"/>
                </a:solidFill>
              </a:rPr>
              <a:t>How manage (addition materials, surface management)</a:t>
            </a:r>
          </a:p>
          <a:p>
            <a:pPr lvl="1">
              <a:buFont typeface="Wingdings" panose="05000000000000000000" pitchFamily="2" charset="2"/>
              <a:buChar char="ü"/>
            </a:pPr>
            <a:r>
              <a:rPr lang="en-US" dirty="0">
                <a:solidFill>
                  <a:schemeClr val="bg1"/>
                </a:solidFill>
              </a:rPr>
              <a:t>Monitor moisture, temperature, density?</a:t>
            </a:r>
          </a:p>
          <a:p>
            <a:pPr lvl="2">
              <a:buFont typeface="Wingdings" panose="05000000000000000000" pitchFamily="2" charset="2"/>
              <a:buChar char="ü"/>
            </a:pPr>
            <a:r>
              <a:rPr lang="en-US" dirty="0">
                <a:solidFill>
                  <a:schemeClr val="bg1"/>
                </a:solidFill>
              </a:rPr>
              <a:t>How is this done?</a:t>
            </a:r>
          </a:p>
          <a:p>
            <a:pPr lvl="1">
              <a:buFont typeface="Wingdings" panose="05000000000000000000" pitchFamily="2" charset="2"/>
              <a:buChar char="ü"/>
            </a:pPr>
            <a:r>
              <a:rPr lang="en-US" dirty="0">
                <a:solidFill>
                  <a:schemeClr val="bg1"/>
                </a:solidFill>
              </a:rPr>
              <a:t>How constructed</a:t>
            </a:r>
          </a:p>
          <a:p>
            <a:pPr lvl="1">
              <a:buFont typeface="Wingdings" panose="05000000000000000000" pitchFamily="2" charset="2"/>
              <a:buChar char="ü"/>
            </a:pPr>
            <a:r>
              <a:rPr lang="en-US" dirty="0">
                <a:solidFill>
                  <a:schemeClr val="bg1"/>
                </a:solidFill>
              </a:rPr>
              <a:t>Bedded packs vs. previously used systems</a:t>
            </a:r>
          </a:p>
        </p:txBody>
      </p:sp>
      <p:sp>
        <p:nvSpPr>
          <p:cNvPr id="4" name="Title 1">
            <a:extLst>
              <a:ext uri="{FF2B5EF4-FFF2-40B4-BE49-F238E27FC236}">
                <a16:creationId xmlns:a16="http://schemas.microsoft.com/office/drawing/2014/main" id="{3D9AFA9C-972E-4530-A098-DFBA61484553}"/>
              </a:ext>
            </a:extLst>
          </p:cNvPr>
          <p:cNvSpPr txBox="1">
            <a:spLocks/>
          </p:cNvSpPr>
          <p:nvPr/>
        </p:nvSpPr>
        <p:spPr>
          <a:xfrm>
            <a:off x="695325" y="66992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OBJECTIVE 1: Survey tool: bedded packs</a:t>
            </a:r>
          </a:p>
        </p:txBody>
      </p:sp>
      <p:sp>
        <p:nvSpPr>
          <p:cNvPr id="5" name="TextBox 4">
            <a:extLst>
              <a:ext uri="{FF2B5EF4-FFF2-40B4-BE49-F238E27FC236}">
                <a16:creationId xmlns:a16="http://schemas.microsoft.com/office/drawing/2014/main" id="{A0988D41-2F7E-4E92-963E-D1EC1B3F39E9}"/>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1156855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0C77D9-E14D-4239-8DFF-43F8F82D670A}"/>
              </a:ext>
            </a:extLst>
          </p:cNvPr>
          <p:cNvSpPr>
            <a:spLocks noGrp="1"/>
          </p:cNvSpPr>
          <p:nvPr>
            <p:ph idx="1"/>
          </p:nvPr>
        </p:nvSpPr>
        <p:spPr>
          <a:xfrm>
            <a:off x="838200" y="1933575"/>
            <a:ext cx="10515600" cy="4351338"/>
          </a:xfrm>
        </p:spPr>
        <p:txBody>
          <a:bodyPr/>
          <a:lstStyle/>
          <a:p>
            <a:pPr>
              <a:buFont typeface="Wingdings" panose="05000000000000000000" pitchFamily="2" charset="2"/>
              <a:buChar char="ü"/>
            </a:pPr>
            <a:r>
              <a:rPr lang="en-US" dirty="0" err="1">
                <a:solidFill>
                  <a:schemeClr val="bg1"/>
                </a:solidFill>
              </a:rPr>
              <a:t>KoBoToolbox</a:t>
            </a:r>
            <a:endParaRPr lang="en-US" dirty="0">
              <a:solidFill>
                <a:schemeClr val="bg1"/>
              </a:solidFill>
            </a:endParaRPr>
          </a:p>
          <a:p>
            <a:pPr lvl="1">
              <a:buFont typeface="Wingdings" panose="05000000000000000000" pitchFamily="2" charset="2"/>
              <a:buChar char="ü"/>
            </a:pPr>
            <a:r>
              <a:rPr lang="en-US" dirty="0">
                <a:solidFill>
                  <a:schemeClr val="bg1"/>
                </a:solidFill>
              </a:rPr>
              <a:t>Free, open-source survey data software</a:t>
            </a:r>
          </a:p>
          <a:p>
            <a:pPr lvl="1">
              <a:buFont typeface="Wingdings" panose="05000000000000000000" pitchFamily="2" charset="2"/>
              <a:buChar char="ü"/>
            </a:pPr>
            <a:endParaRPr lang="en-US" dirty="0">
              <a:solidFill>
                <a:schemeClr val="bg1"/>
              </a:solidFill>
            </a:endParaRPr>
          </a:p>
          <a:p>
            <a:pPr lvl="1">
              <a:buFont typeface="Wingdings" panose="05000000000000000000" pitchFamily="2" charset="2"/>
              <a:buChar char="ü"/>
            </a:pPr>
            <a:r>
              <a:rPr lang="en-US" dirty="0">
                <a:solidFill>
                  <a:schemeClr val="bg1"/>
                </a:solidFill>
              </a:rPr>
              <a:t>Build customized form with variety of question types</a:t>
            </a:r>
          </a:p>
          <a:p>
            <a:pPr lvl="1">
              <a:buFont typeface="Wingdings" panose="05000000000000000000" pitchFamily="2" charset="2"/>
              <a:buChar char="ü"/>
            </a:pPr>
            <a:endParaRPr lang="en-US" dirty="0">
              <a:solidFill>
                <a:schemeClr val="bg1"/>
              </a:solidFill>
            </a:endParaRPr>
          </a:p>
          <a:p>
            <a:pPr lvl="1">
              <a:buFont typeface="Wingdings" panose="05000000000000000000" pitchFamily="2" charset="2"/>
              <a:buChar char="ü"/>
            </a:pPr>
            <a:r>
              <a:rPr lang="en-US" dirty="0">
                <a:solidFill>
                  <a:schemeClr val="bg1"/>
                </a:solidFill>
              </a:rPr>
              <a:t>Collect data online/offline with tablet</a:t>
            </a:r>
          </a:p>
          <a:p>
            <a:pPr lvl="1">
              <a:buFont typeface="Wingdings" panose="05000000000000000000" pitchFamily="2" charset="2"/>
              <a:buChar char="ü"/>
            </a:pPr>
            <a:endParaRPr lang="en-US" dirty="0">
              <a:solidFill>
                <a:schemeClr val="bg1"/>
              </a:solidFill>
            </a:endParaRPr>
          </a:p>
          <a:p>
            <a:pPr lvl="1">
              <a:buFont typeface="Wingdings" panose="05000000000000000000" pitchFamily="2" charset="2"/>
              <a:buChar char="ü"/>
            </a:pPr>
            <a:r>
              <a:rPr lang="en-US" dirty="0">
                <a:solidFill>
                  <a:schemeClr val="bg1"/>
                </a:solidFill>
              </a:rPr>
              <a:t>Analyze and manage forms online</a:t>
            </a:r>
          </a:p>
          <a:p>
            <a:pPr lvl="2">
              <a:buFont typeface="Wingdings" panose="05000000000000000000" pitchFamily="2" charset="2"/>
              <a:buChar char="ü"/>
            </a:pPr>
            <a:r>
              <a:rPr lang="en-US" dirty="0">
                <a:solidFill>
                  <a:schemeClr val="bg1"/>
                </a:solidFill>
              </a:rPr>
              <a:t>Export to Excel</a:t>
            </a:r>
          </a:p>
        </p:txBody>
      </p:sp>
      <p:sp>
        <p:nvSpPr>
          <p:cNvPr id="7" name="Title 1">
            <a:extLst>
              <a:ext uri="{FF2B5EF4-FFF2-40B4-BE49-F238E27FC236}">
                <a16:creationId xmlns:a16="http://schemas.microsoft.com/office/drawing/2014/main" id="{57096F95-D8F8-4D7B-A017-88F647175DE7}"/>
              </a:ext>
            </a:extLst>
          </p:cNvPr>
          <p:cNvSpPr txBox="1">
            <a:spLocks/>
          </p:cNvSpPr>
          <p:nvPr/>
        </p:nvSpPr>
        <p:spPr>
          <a:xfrm>
            <a:off x="695325" y="66992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OBJECTIVE 1: Survey tool</a:t>
            </a:r>
          </a:p>
        </p:txBody>
      </p:sp>
      <p:sp>
        <p:nvSpPr>
          <p:cNvPr id="8" name="TextBox 7">
            <a:extLst>
              <a:ext uri="{FF2B5EF4-FFF2-40B4-BE49-F238E27FC236}">
                <a16:creationId xmlns:a16="http://schemas.microsoft.com/office/drawing/2014/main" id="{7D101FC0-9449-4D44-BD99-DE03D6028D07}"/>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2913968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A740D5-5917-4C32-B323-AFFEAB5ADD9E}"/>
              </a:ext>
            </a:extLst>
          </p:cNvPr>
          <p:cNvSpPr>
            <a:spLocks noGrp="1"/>
          </p:cNvSpPr>
          <p:nvPr>
            <p:ph type="title"/>
          </p:nvPr>
        </p:nvSpPr>
        <p:spPr>
          <a:xfrm>
            <a:off x="695325" y="669925"/>
            <a:ext cx="10668000" cy="1263650"/>
          </a:xfrm>
          <a:ln w="12700">
            <a:noFill/>
          </a:ln>
          <a:effectLst>
            <a:outerShdw blurRad="50800" dist="38100" dir="5400000" algn="t" rotWithShape="0">
              <a:prstClr val="black">
                <a:alpha val="40000"/>
              </a:prstClr>
            </a:outerShdw>
          </a:effectLst>
        </p:spPr>
        <p:txBody>
          <a:bodyPr/>
          <a:lstStyle/>
          <a:p>
            <a:r>
              <a:rPr lang="en-US" b="1" dirty="0">
                <a:solidFill>
                  <a:schemeClr val="accent1">
                    <a:lumMod val="75000"/>
                  </a:schemeClr>
                </a:solidFill>
              </a:rPr>
              <a:t>OBJECTIVE 1: Survey tool</a:t>
            </a:r>
          </a:p>
        </p:txBody>
      </p:sp>
      <p:sp>
        <p:nvSpPr>
          <p:cNvPr id="5" name="TextBox 4">
            <a:extLst>
              <a:ext uri="{FF2B5EF4-FFF2-40B4-BE49-F238E27FC236}">
                <a16:creationId xmlns:a16="http://schemas.microsoft.com/office/drawing/2014/main" id="{3FCF6F55-5649-40EB-A68E-947E8F0BC54B}"/>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pic>
        <p:nvPicPr>
          <p:cNvPr id="8" name="Picture 7">
            <a:extLst>
              <a:ext uri="{FF2B5EF4-FFF2-40B4-BE49-F238E27FC236}">
                <a16:creationId xmlns:a16="http://schemas.microsoft.com/office/drawing/2014/main" id="{853771E9-218E-4493-800F-728B56032F55}"/>
              </a:ext>
            </a:extLst>
          </p:cNvPr>
          <p:cNvPicPr>
            <a:picLocks noChangeAspect="1"/>
          </p:cNvPicPr>
          <p:nvPr/>
        </p:nvPicPr>
        <p:blipFill>
          <a:blip r:embed="rId2"/>
          <a:stretch>
            <a:fillRect/>
          </a:stretch>
        </p:blipFill>
        <p:spPr>
          <a:xfrm>
            <a:off x="2590800" y="1933575"/>
            <a:ext cx="6877050" cy="3868341"/>
          </a:xfrm>
          <a:prstGeom prst="rect">
            <a:avLst/>
          </a:prstGeom>
        </p:spPr>
      </p:pic>
    </p:spTree>
    <p:extLst>
      <p:ext uri="{BB962C8B-B14F-4D97-AF65-F5344CB8AC3E}">
        <p14:creationId xmlns:p14="http://schemas.microsoft.com/office/powerpoint/2010/main" val="2182182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4324A-01C2-4584-87CC-8A30F901E843}"/>
              </a:ext>
            </a:extLst>
          </p:cNvPr>
          <p:cNvSpPr>
            <a:spLocks noGrp="1"/>
          </p:cNvSpPr>
          <p:nvPr>
            <p:ph idx="1"/>
          </p:nvPr>
        </p:nvSpPr>
        <p:spPr>
          <a:xfrm>
            <a:off x="828675" y="1836737"/>
            <a:ext cx="11353800" cy="4351338"/>
          </a:xfrm>
        </p:spPr>
        <p:txBody>
          <a:bodyPr>
            <a:normAutofit fontScale="92500" lnSpcReduction="20000"/>
          </a:bodyPr>
          <a:lstStyle/>
          <a:p>
            <a:pPr>
              <a:buFont typeface="Wingdings" panose="05000000000000000000" pitchFamily="2" charset="2"/>
              <a:buChar char="ü"/>
            </a:pPr>
            <a:r>
              <a:rPr lang="en-US" dirty="0">
                <a:solidFill>
                  <a:schemeClr val="bg1"/>
                </a:solidFill>
              </a:rPr>
              <a:t>Bulk tank information, cow ID, air quality</a:t>
            </a:r>
          </a:p>
          <a:p>
            <a:pPr>
              <a:buFont typeface="Wingdings" panose="05000000000000000000" pitchFamily="2" charset="2"/>
              <a:buChar char="ü"/>
            </a:pPr>
            <a:r>
              <a:rPr lang="en-US" dirty="0">
                <a:solidFill>
                  <a:schemeClr val="bg1"/>
                </a:solidFill>
              </a:rPr>
              <a:t>Free and tie stalls</a:t>
            </a:r>
          </a:p>
          <a:p>
            <a:pPr lvl="1">
              <a:buFont typeface="Wingdings" panose="05000000000000000000" pitchFamily="2" charset="2"/>
              <a:buChar char="ü"/>
            </a:pPr>
            <a:r>
              <a:rPr lang="en-US" dirty="0">
                <a:solidFill>
                  <a:schemeClr val="bg1"/>
                </a:solidFill>
              </a:rPr>
              <a:t>Stall sizes, how are they cleaned</a:t>
            </a:r>
          </a:p>
          <a:p>
            <a:pPr>
              <a:buFont typeface="Wingdings" panose="05000000000000000000" pitchFamily="2" charset="2"/>
              <a:buChar char="ü"/>
            </a:pPr>
            <a:r>
              <a:rPr lang="en-US" dirty="0">
                <a:solidFill>
                  <a:schemeClr val="bg1"/>
                </a:solidFill>
              </a:rPr>
              <a:t>Free stalls</a:t>
            </a:r>
          </a:p>
          <a:p>
            <a:pPr lvl="1">
              <a:buFont typeface="Wingdings" panose="05000000000000000000" pitchFamily="2" charset="2"/>
              <a:buChar char="ü"/>
            </a:pPr>
            <a:r>
              <a:rPr lang="en-US" dirty="0">
                <a:solidFill>
                  <a:schemeClr val="bg1"/>
                </a:solidFill>
              </a:rPr>
              <a:t>Pen sizes and layout, stocking density</a:t>
            </a:r>
          </a:p>
          <a:p>
            <a:pPr>
              <a:buFont typeface="Wingdings" panose="05000000000000000000" pitchFamily="2" charset="2"/>
              <a:buChar char="ü"/>
            </a:pPr>
            <a:r>
              <a:rPr lang="en-US" dirty="0">
                <a:solidFill>
                  <a:schemeClr val="bg1"/>
                </a:solidFill>
              </a:rPr>
              <a:t>Tie stalls</a:t>
            </a:r>
          </a:p>
          <a:p>
            <a:pPr lvl="1">
              <a:buFont typeface="Wingdings" panose="05000000000000000000" pitchFamily="2" charset="2"/>
              <a:buChar char="ü"/>
            </a:pPr>
            <a:r>
              <a:rPr lang="en-US" dirty="0">
                <a:solidFill>
                  <a:schemeClr val="bg1"/>
                </a:solidFill>
              </a:rPr>
              <a:t>Number of stalls, trainers</a:t>
            </a:r>
          </a:p>
          <a:p>
            <a:pPr>
              <a:buFont typeface="Wingdings" panose="05000000000000000000" pitchFamily="2" charset="2"/>
              <a:buChar char="ü"/>
            </a:pPr>
            <a:r>
              <a:rPr lang="en-US" dirty="0">
                <a:solidFill>
                  <a:schemeClr val="bg1"/>
                </a:solidFill>
              </a:rPr>
              <a:t>Bedded pack</a:t>
            </a:r>
          </a:p>
          <a:p>
            <a:pPr lvl="1">
              <a:buFont typeface="Wingdings" panose="05000000000000000000" pitchFamily="2" charset="2"/>
              <a:buChar char="ü"/>
            </a:pPr>
            <a:r>
              <a:rPr lang="en-US" dirty="0">
                <a:solidFill>
                  <a:schemeClr val="bg1"/>
                </a:solidFill>
              </a:rPr>
              <a:t>Size, number cows, sq. feet per cow, depth, temperature</a:t>
            </a:r>
          </a:p>
          <a:p>
            <a:pPr>
              <a:buFont typeface="Wingdings" panose="05000000000000000000" pitchFamily="2" charset="2"/>
              <a:buChar char="ü"/>
            </a:pPr>
            <a:r>
              <a:rPr lang="en-US" dirty="0">
                <a:solidFill>
                  <a:schemeClr val="bg1"/>
                </a:solidFill>
              </a:rPr>
              <a:t>Outdoor turn-out area</a:t>
            </a:r>
          </a:p>
          <a:p>
            <a:pPr lvl="1">
              <a:buFont typeface="Wingdings" panose="05000000000000000000" pitchFamily="2" charset="2"/>
              <a:buChar char="ü"/>
            </a:pPr>
            <a:r>
              <a:rPr lang="en-US" dirty="0">
                <a:solidFill>
                  <a:schemeClr val="bg1"/>
                </a:solidFill>
              </a:rPr>
              <a:t>Size, stocking density, surface description</a:t>
            </a:r>
          </a:p>
          <a:p>
            <a:pPr>
              <a:buFont typeface="Wingdings" panose="05000000000000000000" pitchFamily="2" charset="2"/>
              <a:buChar char="ü"/>
            </a:pPr>
            <a:r>
              <a:rPr lang="en-US" dirty="0">
                <a:solidFill>
                  <a:schemeClr val="bg1"/>
                </a:solidFill>
              </a:rPr>
              <a:t>Hygiene scoring</a:t>
            </a:r>
          </a:p>
        </p:txBody>
      </p:sp>
      <p:sp>
        <p:nvSpPr>
          <p:cNvPr id="4" name="Title 1">
            <a:extLst>
              <a:ext uri="{FF2B5EF4-FFF2-40B4-BE49-F238E27FC236}">
                <a16:creationId xmlns:a16="http://schemas.microsoft.com/office/drawing/2014/main" id="{E2A740D5-5917-4C32-B323-AFFEAB5ADD9E}"/>
              </a:ext>
            </a:extLst>
          </p:cNvPr>
          <p:cNvSpPr>
            <a:spLocks noGrp="1"/>
          </p:cNvSpPr>
          <p:nvPr>
            <p:ph type="title"/>
          </p:nvPr>
        </p:nvSpPr>
        <p:spPr>
          <a:xfrm>
            <a:off x="695325" y="669925"/>
            <a:ext cx="10668000" cy="1263650"/>
          </a:xfrm>
          <a:ln w="12700">
            <a:noFill/>
          </a:ln>
          <a:effectLst>
            <a:outerShdw blurRad="50800" dist="38100" dir="5400000" algn="t" rotWithShape="0">
              <a:prstClr val="black">
                <a:alpha val="40000"/>
              </a:prstClr>
            </a:outerShdw>
          </a:effectLst>
        </p:spPr>
        <p:txBody>
          <a:bodyPr/>
          <a:lstStyle/>
          <a:p>
            <a:r>
              <a:rPr lang="en-US" b="1" dirty="0">
                <a:solidFill>
                  <a:schemeClr val="accent1">
                    <a:lumMod val="75000"/>
                  </a:schemeClr>
                </a:solidFill>
              </a:rPr>
              <a:t>OBJECTIVE 1: On-farm observations</a:t>
            </a:r>
          </a:p>
        </p:txBody>
      </p:sp>
      <p:sp>
        <p:nvSpPr>
          <p:cNvPr id="5" name="TextBox 4">
            <a:extLst>
              <a:ext uri="{FF2B5EF4-FFF2-40B4-BE49-F238E27FC236}">
                <a16:creationId xmlns:a16="http://schemas.microsoft.com/office/drawing/2014/main" id="{42F89231-8466-44BF-B9E0-B95B4B8E8040}"/>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103403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close up of a logo&#10;&#10;Description generated with high confidence">
            <a:extLst>
              <a:ext uri="{FF2B5EF4-FFF2-40B4-BE49-F238E27FC236}">
                <a16:creationId xmlns:a16="http://schemas.microsoft.com/office/drawing/2014/main" id="{24C5599B-2D31-4268-A391-579A52DEF986}"/>
              </a:ext>
            </a:extLst>
          </p:cNvPr>
          <p:cNvPicPr>
            <a:picLocks noChangeAspect="1"/>
          </p:cNvPicPr>
          <p:nvPr/>
        </p:nvPicPr>
        <p:blipFill rotWithShape="1">
          <a:blip r:embed="rId3">
            <a:extLst>
              <a:ext uri="{28A0092B-C50C-407E-A947-70E740481C1C}">
                <a14:useLocalDpi xmlns:a14="http://schemas.microsoft.com/office/drawing/2010/main" val="0"/>
              </a:ext>
            </a:extLst>
          </a:blip>
          <a:srcRect r="30705"/>
          <a:stretch/>
        </p:blipFill>
        <p:spPr>
          <a:xfrm>
            <a:off x="4681181" y="-299598"/>
            <a:ext cx="7660944" cy="7157598"/>
          </a:xfrm>
          <a:prstGeom prst="rect">
            <a:avLst/>
          </a:prstGeom>
        </p:spPr>
      </p:pic>
      <p:sp>
        <p:nvSpPr>
          <p:cNvPr id="3" name="TextBox 2">
            <a:extLst>
              <a:ext uri="{FF2B5EF4-FFF2-40B4-BE49-F238E27FC236}">
                <a16:creationId xmlns:a16="http://schemas.microsoft.com/office/drawing/2014/main" id="{539BBD90-0DE0-4656-AFC4-B77262CDBC5E}"/>
              </a:ext>
            </a:extLst>
          </p:cNvPr>
          <p:cNvSpPr txBox="1"/>
          <p:nvPr/>
        </p:nvSpPr>
        <p:spPr>
          <a:xfrm>
            <a:off x="2510379" y="6296924"/>
            <a:ext cx="2020677" cy="37218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600" kern="1200" dirty="0">
                <a:solidFill>
                  <a:schemeClr val="tx1"/>
                </a:solidFill>
                <a:latin typeface="+mj-lt"/>
                <a:ea typeface="+mj-ea"/>
                <a:cs typeface="+mj-cs"/>
              </a:rPr>
              <a:t>Photo USDA-ARS</a:t>
            </a:r>
          </a:p>
        </p:txBody>
      </p:sp>
      <p:pic>
        <p:nvPicPr>
          <p:cNvPr id="2" name="Picture 1">
            <a:extLst>
              <a:ext uri="{FF2B5EF4-FFF2-40B4-BE49-F238E27FC236}">
                <a16:creationId xmlns:a16="http://schemas.microsoft.com/office/drawing/2014/main" id="{B8A27FD8-A1EF-4F40-B36B-0C112CCE1AA0}"/>
              </a:ext>
            </a:extLst>
          </p:cNvPr>
          <p:cNvPicPr>
            <a:picLocks noChangeAspect="1"/>
          </p:cNvPicPr>
          <p:nvPr/>
        </p:nvPicPr>
        <p:blipFill rotWithShape="1">
          <a:blip r:embed="rId4"/>
          <a:srcRect t="6268"/>
          <a:stretch/>
        </p:blipFill>
        <p:spPr>
          <a:xfrm>
            <a:off x="-3" y="-28"/>
            <a:ext cx="5234519" cy="6210629"/>
          </a:xfrm>
          <a:custGeom>
            <a:avLst/>
            <a:gdLst>
              <a:gd name="connsiteX0" fmla="*/ 1082595 w 5234519"/>
              <a:gd name="connsiteY0" fmla="*/ 0 h 6210629"/>
              <a:gd name="connsiteX1" fmla="*/ 3027450 w 5234519"/>
              <a:gd name="connsiteY1" fmla="*/ 0 h 6210629"/>
              <a:gd name="connsiteX2" fmla="*/ 3291029 w 5234519"/>
              <a:gd name="connsiteY2" fmla="*/ 96471 h 6210629"/>
              <a:gd name="connsiteX3" fmla="*/ 5234519 w 5234519"/>
              <a:gd name="connsiteY3" fmla="*/ 3028517 h 6210629"/>
              <a:gd name="connsiteX4" fmla="*/ 2052407 w 5234519"/>
              <a:gd name="connsiteY4" fmla="*/ 6210629 h 6210629"/>
              <a:gd name="connsiteX5" fmla="*/ 28288 w 5234519"/>
              <a:gd name="connsiteY5" fmla="*/ 5483989 h 6210629"/>
              <a:gd name="connsiteX6" fmla="*/ 0 w 5234519"/>
              <a:gd name="connsiteY6" fmla="*/ 5458279 h 6210629"/>
              <a:gd name="connsiteX7" fmla="*/ 0 w 5234519"/>
              <a:gd name="connsiteY7" fmla="*/ 598754 h 6210629"/>
              <a:gd name="connsiteX8" fmla="*/ 28288 w 5234519"/>
              <a:gd name="connsiteY8" fmla="*/ 573044 h 6210629"/>
              <a:gd name="connsiteX9" fmla="*/ 958290 w 5234519"/>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
        <p:nvSpPr>
          <p:cNvPr id="7" name="Rectangle 6">
            <a:extLst>
              <a:ext uri="{FF2B5EF4-FFF2-40B4-BE49-F238E27FC236}">
                <a16:creationId xmlns:a16="http://schemas.microsoft.com/office/drawing/2014/main" id="{23DD3498-704C-4957-9F2C-D1A0BD4058CC}"/>
              </a:ext>
            </a:extLst>
          </p:cNvPr>
          <p:cNvSpPr/>
          <p:nvPr/>
        </p:nvSpPr>
        <p:spPr>
          <a:xfrm>
            <a:off x="6290134" y="6079958"/>
            <a:ext cx="1405719" cy="294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75000"/>
                    <a:lumOff val="25000"/>
                  </a:schemeClr>
                </a:solidFill>
              </a:rPr>
              <a:t>Teat</a:t>
            </a:r>
            <a:r>
              <a:rPr lang="en-US" dirty="0"/>
              <a:t> </a:t>
            </a:r>
            <a:r>
              <a:rPr lang="en-US" b="1" dirty="0">
                <a:solidFill>
                  <a:schemeClr val="bg1">
                    <a:lumMod val="75000"/>
                    <a:lumOff val="25000"/>
                  </a:schemeClr>
                </a:solidFill>
              </a:rPr>
              <a:t>Canal</a:t>
            </a:r>
          </a:p>
        </p:txBody>
      </p:sp>
      <p:sp>
        <p:nvSpPr>
          <p:cNvPr id="9" name="TextBox 8">
            <a:extLst>
              <a:ext uri="{FF2B5EF4-FFF2-40B4-BE49-F238E27FC236}">
                <a16:creationId xmlns:a16="http://schemas.microsoft.com/office/drawing/2014/main" id="{CCA815B3-6B77-4F9B-8133-F92909DC2352}"/>
              </a:ext>
            </a:extLst>
          </p:cNvPr>
          <p:cNvSpPr txBox="1"/>
          <p:nvPr/>
        </p:nvSpPr>
        <p:spPr>
          <a:xfrm>
            <a:off x="8889241" y="6296924"/>
            <a:ext cx="3603009" cy="338554"/>
          </a:xfrm>
          <a:prstGeom prst="rect">
            <a:avLst/>
          </a:prstGeom>
          <a:noFill/>
        </p:spPr>
        <p:txBody>
          <a:bodyPr wrap="square" rtlCol="0">
            <a:spAutoFit/>
          </a:bodyPr>
          <a:lstStyle/>
          <a:p>
            <a:r>
              <a:rPr lang="en-US" sz="1600" dirty="0">
                <a:solidFill>
                  <a:schemeClr val="bg1">
                    <a:lumMod val="75000"/>
                    <a:lumOff val="25000"/>
                  </a:schemeClr>
                </a:solidFill>
              </a:rPr>
              <a:t>Michigan State University Extension</a:t>
            </a:r>
          </a:p>
        </p:txBody>
      </p:sp>
    </p:spTree>
    <p:extLst>
      <p:ext uri="{BB962C8B-B14F-4D97-AF65-F5344CB8AC3E}">
        <p14:creationId xmlns:p14="http://schemas.microsoft.com/office/powerpoint/2010/main" val="30275910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5C229F-7DEC-4ED1-B5D6-BD37822F9EA6}"/>
              </a:ext>
            </a:extLst>
          </p:cNvPr>
          <p:cNvSpPr txBox="1">
            <a:spLocks/>
          </p:cNvSpPr>
          <p:nvPr/>
        </p:nvSpPr>
        <p:spPr>
          <a:xfrm>
            <a:off x="695325" y="66992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OBJECTIVE 1: On-farm observations</a:t>
            </a:r>
          </a:p>
        </p:txBody>
      </p:sp>
      <p:sp>
        <p:nvSpPr>
          <p:cNvPr id="5" name="TextBox 4">
            <a:extLst>
              <a:ext uri="{FF2B5EF4-FFF2-40B4-BE49-F238E27FC236}">
                <a16:creationId xmlns:a16="http://schemas.microsoft.com/office/drawing/2014/main" id="{59B7A362-84C4-4DE5-8165-DEAD9CD38FC5}"/>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pic>
        <p:nvPicPr>
          <p:cNvPr id="9" name="Picture 8">
            <a:extLst>
              <a:ext uri="{FF2B5EF4-FFF2-40B4-BE49-F238E27FC236}">
                <a16:creationId xmlns:a16="http://schemas.microsoft.com/office/drawing/2014/main" id="{8B1D740C-52EC-489F-991A-D3CA0F119899}"/>
              </a:ext>
            </a:extLst>
          </p:cNvPr>
          <p:cNvPicPr>
            <a:picLocks noChangeAspect="1"/>
          </p:cNvPicPr>
          <p:nvPr/>
        </p:nvPicPr>
        <p:blipFill>
          <a:blip r:embed="rId2"/>
          <a:stretch>
            <a:fillRect/>
          </a:stretch>
        </p:blipFill>
        <p:spPr>
          <a:xfrm>
            <a:off x="2833687" y="2345101"/>
            <a:ext cx="6524625" cy="3670102"/>
          </a:xfrm>
          <a:prstGeom prst="rect">
            <a:avLst/>
          </a:prstGeom>
        </p:spPr>
      </p:pic>
    </p:spTree>
    <p:extLst>
      <p:ext uri="{BB962C8B-B14F-4D97-AF65-F5344CB8AC3E}">
        <p14:creationId xmlns:p14="http://schemas.microsoft.com/office/powerpoint/2010/main" val="157211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4324A-01C2-4584-87CC-8A30F901E843}"/>
              </a:ext>
            </a:extLst>
          </p:cNvPr>
          <p:cNvSpPr>
            <a:spLocks noGrp="1"/>
          </p:cNvSpPr>
          <p:nvPr>
            <p:ph idx="1"/>
          </p:nvPr>
        </p:nvSpPr>
        <p:spPr/>
        <p:txBody>
          <a:bodyPr>
            <a:normAutofit lnSpcReduction="10000"/>
          </a:bodyPr>
          <a:lstStyle/>
          <a:p>
            <a:pPr>
              <a:buFont typeface="Wingdings" panose="05000000000000000000" pitchFamily="2" charset="2"/>
              <a:buChar char="ü"/>
            </a:pPr>
            <a:endParaRPr lang="en-US" dirty="0">
              <a:solidFill>
                <a:schemeClr val="bg1"/>
              </a:solidFill>
            </a:endParaRPr>
          </a:p>
          <a:p>
            <a:pPr>
              <a:buFont typeface="Wingdings" panose="05000000000000000000" pitchFamily="2" charset="2"/>
              <a:buChar char="ü"/>
            </a:pPr>
            <a:r>
              <a:rPr lang="en-US" dirty="0">
                <a:solidFill>
                  <a:schemeClr val="bg1"/>
                </a:solidFill>
              </a:rPr>
              <a:t>Leaving enough materials to culture 20 cows that develop clinical mastitis over the next month</a:t>
            </a:r>
          </a:p>
          <a:p>
            <a:pPr>
              <a:buFont typeface="Wingdings" panose="05000000000000000000" pitchFamily="2" charset="2"/>
              <a:buChar char="ü"/>
            </a:pPr>
            <a:endParaRPr lang="en-US" dirty="0">
              <a:solidFill>
                <a:schemeClr val="bg1"/>
              </a:solidFill>
            </a:endParaRPr>
          </a:p>
          <a:p>
            <a:pPr>
              <a:buFont typeface="Wingdings" panose="05000000000000000000" pitchFamily="2" charset="2"/>
              <a:buChar char="ü"/>
            </a:pPr>
            <a:r>
              <a:rPr lang="en-US" dirty="0">
                <a:solidFill>
                  <a:schemeClr val="bg1"/>
                </a:solidFill>
              </a:rPr>
              <a:t>Producer to take sample, freeze, and we will collect</a:t>
            </a:r>
          </a:p>
          <a:p>
            <a:pPr>
              <a:buFont typeface="Wingdings" panose="05000000000000000000" pitchFamily="2" charset="2"/>
              <a:buChar char="ü"/>
            </a:pPr>
            <a:endParaRPr lang="en-US" dirty="0">
              <a:solidFill>
                <a:schemeClr val="bg1"/>
              </a:solidFill>
            </a:endParaRPr>
          </a:p>
          <a:p>
            <a:pPr>
              <a:buFont typeface="Wingdings" panose="05000000000000000000" pitchFamily="2" charset="2"/>
              <a:buChar char="ü"/>
            </a:pPr>
            <a:r>
              <a:rPr lang="en-US" dirty="0">
                <a:solidFill>
                  <a:schemeClr val="bg1"/>
                </a:solidFill>
              </a:rPr>
              <a:t>Pathogen identification by culture</a:t>
            </a:r>
          </a:p>
          <a:p>
            <a:pPr>
              <a:buFont typeface="Wingdings" panose="05000000000000000000" pitchFamily="2" charset="2"/>
              <a:buChar char="ü"/>
            </a:pPr>
            <a:endParaRPr lang="en-US" dirty="0">
              <a:solidFill>
                <a:schemeClr val="bg1"/>
              </a:solidFill>
            </a:endParaRPr>
          </a:p>
          <a:p>
            <a:pPr>
              <a:buFont typeface="Wingdings" panose="05000000000000000000" pitchFamily="2" charset="2"/>
              <a:buChar char="ü"/>
            </a:pPr>
            <a:r>
              <a:rPr lang="en-US" dirty="0">
                <a:solidFill>
                  <a:schemeClr val="bg1"/>
                </a:solidFill>
              </a:rPr>
              <a:t>May also be high SCC cow (identified by us or them)</a:t>
            </a:r>
          </a:p>
          <a:p>
            <a:pPr>
              <a:buFont typeface="Wingdings" panose="05000000000000000000" pitchFamily="2" charset="2"/>
              <a:buChar char="ü"/>
            </a:pPr>
            <a:endParaRPr lang="en-US" dirty="0">
              <a:solidFill>
                <a:schemeClr val="bg1"/>
              </a:solidFill>
            </a:endParaRPr>
          </a:p>
        </p:txBody>
      </p:sp>
      <p:sp>
        <p:nvSpPr>
          <p:cNvPr id="4" name="Title 1">
            <a:extLst>
              <a:ext uri="{FF2B5EF4-FFF2-40B4-BE49-F238E27FC236}">
                <a16:creationId xmlns:a16="http://schemas.microsoft.com/office/drawing/2014/main" id="{3D9AFA9C-972E-4530-A098-DFBA61484553}"/>
              </a:ext>
            </a:extLst>
          </p:cNvPr>
          <p:cNvSpPr txBox="1">
            <a:spLocks/>
          </p:cNvSpPr>
          <p:nvPr/>
        </p:nvSpPr>
        <p:spPr>
          <a:xfrm>
            <a:off x="695325" y="66992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OBJECTIVE 1: Prospective mastitis culturing</a:t>
            </a:r>
          </a:p>
        </p:txBody>
      </p:sp>
      <p:sp>
        <p:nvSpPr>
          <p:cNvPr id="5" name="TextBox 4">
            <a:extLst>
              <a:ext uri="{FF2B5EF4-FFF2-40B4-BE49-F238E27FC236}">
                <a16:creationId xmlns:a16="http://schemas.microsoft.com/office/drawing/2014/main" id="{A0988D41-2F7E-4E92-963E-D1EC1B3F39E9}"/>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1651470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88ED8A1-665A-43AC-B447-53E0E0F08549}"/>
              </a:ext>
            </a:extLst>
          </p:cNvPr>
          <p:cNvGrpSpPr/>
          <p:nvPr/>
        </p:nvGrpSpPr>
        <p:grpSpPr>
          <a:xfrm>
            <a:off x="470156" y="2821857"/>
            <a:ext cx="11721844" cy="4036142"/>
            <a:chOff x="2402802" y="54933"/>
            <a:chExt cx="9266489" cy="2947880"/>
          </a:xfrm>
        </p:grpSpPr>
        <p:sp>
          <p:nvSpPr>
            <p:cNvPr id="3" name="Arrow: Right 2">
              <a:extLst>
                <a:ext uri="{FF2B5EF4-FFF2-40B4-BE49-F238E27FC236}">
                  <a16:creationId xmlns:a16="http://schemas.microsoft.com/office/drawing/2014/main" id="{C94B6175-D70D-46C5-826C-51A07403F2D6}"/>
                </a:ext>
              </a:extLst>
            </p:cNvPr>
            <p:cNvSpPr/>
            <p:nvPr/>
          </p:nvSpPr>
          <p:spPr>
            <a:xfrm>
              <a:off x="2402802" y="54933"/>
              <a:ext cx="9266489" cy="2947880"/>
            </a:xfrm>
            <a:prstGeom prst="rightArrow">
              <a:avLst>
                <a:gd name="adj1" fmla="val 75000"/>
                <a:gd name="adj2" fmla="val 5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 name="Arrow: Right 4">
              <a:extLst>
                <a:ext uri="{FF2B5EF4-FFF2-40B4-BE49-F238E27FC236}">
                  <a16:creationId xmlns:a16="http://schemas.microsoft.com/office/drawing/2014/main" id="{B86D4AAD-E01A-48B3-967F-95C90208B223}"/>
                </a:ext>
              </a:extLst>
            </p:cNvPr>
            <p:cNvSpPr txBox="1"/>
            <p:nvPr/>
          </p:nvSpPr>
          <p:spPr>
            <a:xfrm>
              <a:off x="2402802" y="498372"/>
              <a:ext cx="8411628" cy="190393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2000" b="1" kern="1200" dirty="0"/>
                <a:t>FRESH [2 x 35 mL] </a:t>
              </a:r>
              <a:r>
                <a:rPr lang="en-US" sz="2000" kern="1200" dirty="0"/>
                <a:t>to </a:t>
              </a:r>
              <a:r>
                <a:rPr lang="en-US" sz="2000" i="1" kern="1200" dirty="0"/>
                <a:t>St. Albans Coop </a:t>
              </a:r>
              <a:r>
                <a:rPr lang="en-US" sz="2000" kern="1200" dirty="0"/>
                <a:t>for “Cheese-maker profile” (MUN, components, 	bacteriology)</a:t>
              </a:r>
            </a:p>
            <a:p>
              <a:pPr marL="171450" lvl="1" indent="-171450" algn="l" defTabSz="844550">
                <a:lnSpc>
                  <a:spcPct val="90000"/>
                </a:lnSpc>
                <a:spcBef>
                  <a:spcPct val="0"/>
                </a:spcBef>
                <a:spcAft>
                  <a:spcPct val="15000"/>
                </a:spcAft>
                <a:buChar char="•"/>
              </a:pPr>
              <a:endParaRPr lang="en-US" sz="2000" kern="1200" dirty="0"/>
            </a:p>
            <a:p>
              <a:pPr marL="171450" lvl="1" indent="-171450" algn="l" defTabSz="844550">
                <a:lnSpc>
                  <a:spcPct val="90000"/>
                </a:lnSpc>
                <a:spcBef>
                  <a:spcPct val="0"/>
                </a:spcBef>
                <a:spcAft>
                  <a:spcPct val="15000"/>
                </a:spcAft>
                <a:buChar char="•"/>
              </a:pPr>
              <a:r>
                <a:rPr lang="en-US" sz="2000" b="1" kern="1200" dirty="0"/>
                <a:t>FROZEN [2 x 35 mL] </a:t>
              </a:r>
              <a:r>
                <a:rPr lang="en-US" sz="2000" kern="1200" dirty="0"/>
                <a:t>to </a:t>
              </a:r>
              <a:r>
                <a:rPr lang="en-US" sz="2000" i="1" kern="1200" dirty="0"/>
                <a:t>U. Minnesota</a:t>
              </a:r>
              <a:r>
                <a:rPr lang="en-US" sz="2000" i="0" kern="1200" dirty="0"/>
                <a:t> for aerobic culturing</a:t>
              </a:r>
            </a:p>
            <a:p>
              <a:pPr marL="171450" lvl="1" indent="-171450" algn="l" defTabSz="844550">
                <a:lnSpc>
                  <a:spcPct val="90000"/>
                </a:lnSpc>
                <a:spcBef>
                  <a:spcPct val="0"/>
                </a:spcBef>
                <a:spcAft>
                  <a:spcPct val="15000"/>
                </a:spcAft>
                <a:buChar char="•"/>
              </a:pPr>
              <a:endParaRPr lang="en-US" sz="2000" kern="1200" dirty="0"/>
            </a:p>
            <a:p>
              <a:pPr marL="171450" lvl="1" indent="-171450" algn="l" defTabSz="844550">
                <a:lnSpc>
                  <a:spcPct val="90000"/>
                </a:lnSpc>
                <a:spcBef>
                  <a:spcPct val="0"/>
                </a:spcBef>
                <a:spcAft>
                  <a:spcPct val="15000"/>
                </a:spcAft>
                <a:buChar char="•"/>
              </a:pPr>
              <a:r>
                <a:rPr lang="en-US" sz="2000" b="1" kern="1200" dirty="0"/>
                <a:t>FROZEN [15 mL] </a:t>
              </a:r>
              <a:r>
                <a:rPr lang="en-US" sz="2000" kern="1200" dirty="0"/>
                <a:t>to </a:t>
              </a:r>
              <a:r>
                <a:rPr lang="en-US" sz="2000" i="1" kern="1200" dirty="0"/>
                <a:t>UVM</a:t>
              </a:r>
              <a:r>
                <a:rPr lang="en-US" sz="2000" i="0" kern="1200" dirty="0"/>
                <a:t> for:	A. Collecting isolates by culture (10 mL) 								B. PCR for pathogens (4 mL) </a:t>
              </a:r>
            </a:p>
            <a:p>
              <a:pPr marL="171450" lvl="1" indent="-171450" algn="l" defTabSz="844550">
                <a:lnSpc>
                  <a:spcPct val="90000"/>
                </a:lnSpc>
                <a:spcBef>
                  <a:spcPct val="0"/>
                </a:spcBef>
                <a:spcAft>
                  <a:spcPct val="15000"/>
                </a:spcAft>
                <a:buChar char="•"/>
              </a:pPr>
              <a:endParaRPr lang="en-US" sz="2000" kern="1200" dirty="0"/>
            </a:p>
            <a:p>
              <a:pPr marL="171450" lvl="1" indent="-171450" algn="l" defTabSz="844550">
                <a:lnSpc>
                  <a:spcPct val="90000"/>
                </a:lnSpc>
                <a:spcBef>
                  <a:spcPct val="0"/>
                </a:spcBef>
                <a:spcAft>
                  <a:spcPct val="15000"/>
                </a:spcAft>
                <a:buChar char="•"/>
              </a:pPr>
              <a:r>
                <a:rPr lang="en-US" sz="2000" b="1" kern="1200" dirty="0"/>
                <a:t>FROZEN [1 mL] </a:t>
              </a:r>
              <a:r>
                <a:rPr lang="en-US" sz="2000" kern="1200" dirty="0"/>
                <a:t>to </a:t>
              </a:r>
              <a:r>
                <a:rPr lang="en-US" sz="2000" i="1" kern="1200" dirty="0"/>
                <a:t>U. Colorado Boulder</a:t>
              </a:r>
              <a:r>
                <a:rPr lang="en-US" sz="2000" i="0" kern="1200" dirty="0"/>
                <a:t> for metagenomic analysis (bacterial and fungal sequencing)</a:t>
              </a:r>
              <a:endParaRPr lang="en-US" sz="2000" kern="1200" dirty="0"/>
            </a:p>
          </p:txBody>
        </p:sp>
      </p:grpSp>
      <p:grpSp>
        <p:nvGrpSpPr>
          <p:cNvPr id="8" name="Group 7">
            <a:extLst>
              <a:ext uri="{FF2B5EF4-FFF2-40B4-BE49-F238E27FC236}">
                <a16:creationId xmlns:a16="http://schemas.microsoft.com/office/drawing/2014/main" id="{CFB8D04B-98C0-47A0-B028-06E958C6EDD4}"/>
              </a:ext>
            </a:extLst>
          </p:cNvPr>
          <p:cNvGrpSpPr/>
          <p:nvPr/>
        </p:nvGrpSpPr>
        <p:grpSpPr>
          <a:xfrm>
            <a:off x="3571108" y="262459"/>
            <a:ext cx="5049785" cy="2857500"/>
            <a:chOff x="-124693" y="534798"/>
            <a:chExt cx="2533228" cy="2254588"/>
          </a:xfrm>
        </p:grpSpPr>
        <p:sp>
          <p:nvSpPr>
            <p:cNvPr id="9" name="Rectangle: Rounded Corners 8">
              <a:extLst>
                <a:ext uri="{FF2B5EF4-FFF2-40B4-BE49-F238E27FC236}">
                  <a16:creationId xmlns:a16="http://schemas.microsoft.com/office/drawing/2014/main" id="{ECE72EED-31B6-492A-9403-58372B013EC9}"/>
                </a:ext>
              </a:extLst>
            </p:cNvPr>
            <p:cNvSpPr/>
            <p:nvPr/>
          </p:nvSpPr>
          <p:spPr>
            <a:xfrm>
              <a:off x="-124693" y="534798"/>
              <a:ext cx="2533228" cy="225458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4FC3EF09-6E23-40DC-B644-9F5F784FDD60}"/>
                </a:ext>
              </a:extLst>
            </p:cNvPr>
            <p:cNvSpPr txBox="1"/>
            <p:nvPr/>
          </p:nvSpPr>
          <p:spPr>
            <a:xfrm>
              <a:off x="-14633" y="644858"/>
              <a:ext cx="2313108" cy="20344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4000" b="1" kern="1200" dirty="0"/>
                <a:t>Bulk tank milk</a:t>
              </a:r>
            </a:p>
            <a:p>
              <a:pPr marL="0" lvl="0" indent="0" algn="ctr" defTabSz="800100">
                <a:lnSpc>
                  <a:spcPct val="90000"/>
                </a:lnSpc>
                <a:spcBef>
                  <a:spcPct val="0"/>
                </a:spcBef>
                <a:spcAft>
                  <a:spcPct val="35000"/>
                </a:spcAft>
                <a:buNone/>
              </a:pPr>
              <a:r>
                <a:rPr lang="en-US" sz="4000" b="1" kern="1200" dirty="0"/>
                <a:t>(1 x 250 mL dipper)</a:t>
              </a:r>
            </a:p>
          </p:txBody>
        </p:sp>
      </p:grpSp>
      <p:sp>
        <p:nvSpPr>
          <p:cNvPr id="11" name="TextBox 10">
            <a:extLst>
              <a:ext uri="{FF2B5EF4-FFF2-40B4-BE49-F238E27FC236}">
                <a16:creationId xmlns:a16="http://schemas.microsoft.com/office/drawing/2014/main" id="{AC2AD4FA-4C6C-49AF-A09D-B795FEC9B7E5}"/>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3052341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FB8D04B-98C0-47A0-B028-06E958C6EDD4}"/>
              </a:ext>
            </a:extLst>
          </p:cNvPr>
          <p:cNvGrpSpPr/>
          <p:nvPr/>
        </p:nvGrpSpPr>
        <p:grpSpPr>
          <a:xfrm>
            <a:off x="3217785" y="200273"/>
            <a:ext cx="5793966" cy="2857500"/>
            <a:chOff x="388933" y="485733"/>
            <a:chExt cx="2533228" cy="2254588"/>
          </a:xfrm>
        </p:grpSpPr>
        <p:sp>
          <p:nvSpPr>
            <p:cNvPr id="9" name="Rectangle: Rounded Corners 8">
              <a:extLst>
                <a:ext uri="{FF2B5EF4-FFF2-40B4-BE49-F238E27FC236}">
                  <a16:creationId xmlns:a16="http://schemas.microsoft.com/office/drawing/2014/main" id="{ECE72EED-31B6-492A-9403-58372B013EC9}"/>
                </a:ext>
              </a:extLst>
            </p:cNvPr>
            <p:cNvSpPr/>
            <p:nvPr/>
          </p:nvSpPr>
          <p:spPr>
            <a:xfrm>
              <a:off x="388933" y="485733"/>
              <a:ext cx="2533228" cy="225458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4FC3EF09-6E23-40DC-B644-9F5F784FDD60}"/>
                </a:ext>
              </a:extLst>
            </p:cNvPr>
            <p:cNvSpPr txBox="1"/>
            <p:nvPr/>
          </p:nvSpPr>
          <p:spPr>
            <a:xfrm>
              <a:off x="490787" y="595793"/>
              <a:ext cx="2313108" cy="20344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ctr" anchorCtr="0">
              <a:noAutofit/>
            </a:bodyPr>
            <a:lstStyle/>
            <a:p>
              <a:pPr lvl="0" algn="ctr"/>
              <a:r>
                <a:rPr lang="en-US" sz="3600" b="1" dirty="0"/>
                <a:t>Bedding</a:t>
              </a:r>
            </a:p>
            <a:p>
              <a:pPr lvl="0" algn="ctr"/>
              <a:endParaRPr lang="en-US" sz="3600" b="1" dirty="0"/>
            </a:p>
            <a:p>
              <a:pPr lvl="0" algn="ctr"/>
              <a:r>
                <a:rPr lang="en-US" sz="3600" b="1" dirty="0"/>
                <a:t>~ 1 gallon Ziplock</a:t>
              </a:r>
            </a:p>
            <a:p>
              <a:pPr lvl="0" algn="ctr"/>
              <a:endParaRPr lang="en-US" sz="3600" b="1" dirty="0"/>
            </a:p>
            <a:p>
              <a:pPr lvl="0" algn="ctr"/>
              <a:r>
                <a:rPr lang="en-US" sz="3600" b="1" dirty="0"/>
                <a:t>Lactating + Dry</a:t>
              </a:r>
            </a:p>
          </p:txBody>
        </p:sp>
      </p:grpSp>
      <p:sp>
        <p:nvSpPr>
          <p:cNvPr id="14" name="Arrow: Right 13">
            <a:extLst>
              <a:ext uri="{FF2B5EF4-FFF2-40B4-BE49-F238E27FC236}">
                <a16:creationId xmlns:a16="http://schemas.microsoft.com/office/drawing/2014/main" id="{FEC68042-B5FD-4E69-82F4-9FD629337366}"/>
              </a:ext>
            </a:extLst>
          </p:cNvPr>
          <p:cNvSpPr/>
          <p:nvPr/>
        </p:nvSpPr>
        <p:spPr>
          <a:xfrm>
            <a:off x="470156" y="2821857"/>
            <a:ext cx="11721844" cy="4036142"/>
          </a:xfrm>
          <a:prstGeom prst="rightArrow">
            <a:avLst>
              <a:gd name="adj1" fmla="val 75000"/>
              <a:gd name="adj2" fmla="val 5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 name="Arrow: Right 4">
            <a:extLst>
              <a:ext uri="{FF2B5EF4-FFF2-40B4-BE49-F238E27FC236}">
                <a16:creationId xmlns:a16="http://schemas.microsoft.com/office/drawing/2014/main" id="{B86D4AAD-E01A-48B3-967F-95C90208B223}"/>
              </a:ext>
            </a:extLst>
          </p:cNvPr>
          <p:cNvSpPr txBox="1"/>
          <p:nvPr/>
        </p:nvSpPr>
        <p:spPr>
          <a:xfrm>
            <a:off x="470156" y="3197265"/>
            <a:ext cx="10701065" cy="31284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065" tIns="12065" rIns="12065" bIns="12065" numCol="1" spcCol="1270" anchor="t" anchorCtr="0">
            <a:noAutofit/>
          </a:bodyPr>
          <a:lstStyle/>
          <a:p>
            <a:pPr marL="171450" lvl="1" indent="-171450" defTabSz="844550">
              <a:lnSpc>
                <a:spcPct val="90000"/>
              </a:lnSpc>
              <a:spcBef>
                <a:spcPct val="0"/>
              </a:spcBef>
              <a:spcAft>
                <a:spcPct val="15000"/>
              </a:spcAft>
              <a:buChar char="•"/>
            </a:pPr>
            <a:endParaRPr lang="en-US" sz="2300" dirty="0"/>
          </a:p>
          <a:p>
            <a:pPr marL="171450" lvl="1" indent="-171450" defTabSz="844550">
              <a:lnSpc>
                <a:spcPct val="90000"/>
              </a:lnSpc>
              <a:spcBef>
                <a:spcPct val="0"/>
              </a:spcBef>
              <a:spcAft>
                <a:spcPct val="15000"/>
              </a:spcAft>
              <a:buChar char="•"/>
            </a:pPr>
            <a:r>
              <a:rPr lang="en-US" sz="2300" b="1" dirty="0"/>
              <a:t>FROZEN [2 cups] </a:t>
            </a:r>
            <a:r>
              <a:rPr lang="en-US" sz="2300" dirty="0"/>
              <a:t>to </a:t>
            </a:r>
            <a:r>
              <a:rPr lang="en-US" sz="2300" i="1" dirty="0"/>
              <a:t>U. Minnesota </a:t>
            </a:r>
            <a:r>
              <a:rPr lang="en-US" sz="2300" dirty="0"/>
              <a:t>for standard aerobic bedding culture</a:t>
            </a:r>
          </a:p>
          <a:p>
            <a:pPr marL="171450" lvl="1" indent="-171450" defTabSz="844550">
              <a:lnSpc>
                <a:spcPct val="90000"/>
              </a:lnSpc>
              <a:spcBef>
                <a:spcPct val="0"/>
              </a:spcBef>
              <a:spcAft>
                <a:spcPct val="15000"/>
              </a:spcAft>
              <a:buChar char="•"/>
            </a:pPr>
            <a:endParaRPr lang="en-US" sz="2300" dirty="0"/>
          </a:p>
          <a:p>
            <a:pPr marL="171450" lvl="1" indent="-171450" defTabSz="844550">
              <a:lnSpc>
                <a:spcPct val="90000"/>
              </a:lnSpc>
              <a:spcBef>
                <a:spcPct val="0"/>
              </a:spcBef>
              <a:spcAft>
                <a:spcPct val="15000"/>
              </a:spcAft>
              <a:buChar char="•"/>
            </a:pPr>
            <a:r>
              <a:rPr lang="en-US" sz="2300" b="1" dirty="0"/>
              <a:t>FRESH [1 cup]/ FROZEN [1 cup] </a:t>
            </a:r>
            <a:r>
              <a:rPr lang="en-US" sz="2300" dirty="0"/>
              <a:t>to </a:t>
            </a:r>
            <a:r>
              <a:rPr lang="en-US" sz="2300" i="1" dirty="0"/>
              <a:t>UVM</a:t>
            </a:r>
            <a:r>
              <a:rPr lang="en-US" sz="2300" dirty="0"/>
              <a:t> for: 								A. Collect isolates/inhibitors [frozen]							B. % moisture analysis [fresh]</a:t>
            </a:r>
          </a:p>
          <a:p>
            <a:pPr marL="171450" lvl="1" indent="-171450" defTabSz="844550">
              <a:lnSpc>
                <a:spcPct val="90000"/>
              </a:lnSpc>
              <a:spcBef>
                <a:spcPct val="0"/>
              </a:spcBef>
              <a:spcAft>
                <a:spcPct val="15000"/>
              </a:spcAft>
              <a:buChar char="•"/>
            </a:pPr>
            <a:endParaRPr lang="en-US" sz="2300" dirty="0"/>
          </a:p>
          <a:p>
            <a:pPr marL="171450" lvl="1" indent="-171450" defTabSz="844550">
              <a:lnSpc>
                <a:spcPct val="90000"/>
              </a:lnSpc>
              <a:spcBef>
                <a:spcPct val="0"/>
              </a:spcBef>
              <a:spcAft>
                <a:spcPct val="15000"/>
              </a:spcAft>
              <a:buChar char="•"/>
            </a:pPr>
            <a:r>
              <a:rPr lang="en-US" sz="2300" b="1" dirty="0"/>
              <a:t>FROZEN [1 tbsp.] </a:t>
            </a:r>
            <a:r>
              <a:rPr lang="en-US" sz="2300" dirty="0"/>
              <a:t>to </a:t>
            </a:r>
            <a:r>
              <a:rPr lang="en-US" sz="2300" i="1" dirty="0"/>
              <a:t>U. Colorado</a:t>
            </a:r>
            <a:r>
              <a:rPr lang="en-US" sz="2300" dirty="0"/>
              <a:t> </a:t>
            </a:r>
            <a:r>
              <a:rPr lang="en-US" sz="2300" i="1" dirty="0"/>
              <a:t>Boulder </a:t>
            </a:r>
            <a:r>
              <a:rPr lang="en-US" sz="2300" dirty="0"/>
              <a:t>for metagenomic analysis (bacterial and fungal 	sequencing)</a:t>
            </a:r>
          </a:p>
          <a:p>
            <a:pPr marL="171450" lvl="1" indent="-171450" algn="l" defTabSz="844550">
              <a:lnSpc>
                <a:spcPct val="90000"/>
              </a:lnSpc>
              <a:spcBef>
                <a:spcPct val="0"/>
              </a:spcBef>
              <a:spcAft>
                <a:spcPct val="15000"/>
              </a:spcAft>
              <a:buChar char="•"/>
            </a:pPr>
            <a:endParaRPr lang="en-US" sz="2300" kern="1200" dirty="0"/>
          </a:p>
        </p:txBody>
      </p:sp>
      <p:sp>
        <p:nvSpPr>
          <p:cNvPr id="15" name="TextBox 14">
            <a:extLst>
              <a:ext uri="{FF2B5EF4-FFF2-40B4-BE49-F238E27FC236}">
                <a16:creationId xmlns:a16="http://schemas.microsoft.com/office/drawing/2014/main" id="{C6E01CD5-E5E6-4594-89A1-C9AD7177A483}"/>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4078980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FB8D04B-98C0-47A0-B028-06E958C6EDD4}"/>
              </a:ext>
            </a:extLst>
          </p:cNvPr>
          <p:cNvGrpSpPr/>
          <p:nvPr/>
        </p:nvGrpSpPr>
        <p:grpSpPr>
          <a:xfrm>
            <a:off x="3838576" y="88226"/>
            <a:ext cx="4305300" cy="2857500"/>
            <a:chOff x="9482" y="397327"/>
            <a:chExt cx="2533228" cy="2254588"/>
          </a:xfrm>
        </p:grpSpPr>
        <p:sp>
          <p:nvSpPr>
            <p:cNvPr id="9" name="Rectangle: Rounded Corners 8">
              <a:extLst>
                <a:ext uri="{FF2B5EF4-FFF2-40B4-BE49-F238E27FC236}">
                  <a16:creationId xmlns:a16="http://schemas.microsoft.com/office/drawing/2014/main" id="{ECE72EED-31B6-492A-9403-58372B013EC9}"/>
                </a:ext>
              </a:extLst>
            </p:cNvPr>
            <p:cNvSpPr/>
            <p:nvPr/>
          </p:nvSpPr>
          <p:spPr>
            <a:xfrm>
              <a:off x="9482" y="397327"/>
              <a:ext cx="2533228" cy="225458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4FC3EF09-6E23-40DC-B644-9F5F784FDD60}"/>
                </a:ext>
              </a:extLst>
            </p:cNvPr>
            <p:cNvSpPr txBox="1"/>
            <p:nvPr/>
          </p:nvSpPr>
          <p:spPr>
            <a:xfrm>
              <a:off x="119542" y="507387"/>
              <a:ext cx="2313108" cy="20344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4000" b="1" dirty="0"/>
                <a:t>Individual cow samples</a:t>
              </a:r>
              <a:endParaRPr lang="en-US" sz="4000" b="1" kern="1200" dirty="0"/>
            </a:p>
            <a:p>
              <a:pPr marL="0" lvl="0" indent="0" algn="ctr" defTabSz="800100">
                <a:lnSpc>
                  <a:spcPct val="90000"/>
                </a:lnSpc>
                <a:spcBef>
                  <a:spcPct val="0"/>
                </a:spcBef>
                <a:spcAft>
                  <a:spcPct val="35000"/>
                </a:spcAft>
                <a:buNone/>
              </a:pPr>
              <a:r>
                <a:rPr lang="en-US" sz="4000" b="1" dirty="0"/>
                <a:t>(14 mL snap-cap tubes)</a:t>
              </a:r>
              <a:endParaRPr lang="en-US" sz="4000" b="1" kern="1200" dirty="0"/>
            </a:p>
          </p:txBody>
        </p:sp>
      </p:grpSp>
      <p:sp>
        <p:nvSpPr>
          <p:cNvPr id="11" name="Arrow: Right 10">
            <a:extLst>
              <a:ext uri="{FF2B5EF4-FFF2-40B4-BE49-F238E27FC236}">
                <a16:creationId xmlns:a16="http://schemas.microsoft.com/office/drawing/2014/main" id="{6DE1CAAF-1352-41D1-8AEF-1B21627B6A5A}"/>
              </a:ext>
            </a:extLst>
          </p:cNvPr>
          <p:cNvSpPr/>
          <p:nvPr/>
        </p:nvSpPr>
        <p:spPr>
          <a:xfrm>
            <a:off x="470156" y="2821857"/>
            <a:ext cx="11721844" cy="4036142"/>
          </a:xfrm>
          <a:prstGeom prst="rightArrow">
            <a:avLst>
              <a:gd name="adj1" fmla="val 75000"/>
              <a:gd name="adj2" fmla="val 5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 name="Arrow: Right 4">
            <a:extLst>
              <a:ext uri="{FF2B5EF4-FFF2-40B4-BE49-F238E27FC236}">
                <a16:creationId xmlns:a16="http://schemas.microsoft.com/office/drawing/2014/main" id="{B86D4AAD-E01A-48B3-967F-95C90208B223}"/>
              </a:ext>
            </a:extLst>
          </p:cNvPr>
          <p:cNvSpPr txBox="1"/>
          <p:nvPr/>
        </p:nvSpPr>
        <p:spPr>
          <a:xfrm>
            <a:off x="640692" y="3337656"/>
            <a:ext cx="10701065" cy="31284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endParaRPr lang="en-US" sz="2100" kern="1200" dirty="0"/>
          </a:p>
          <a:p>
            <a:pPr marL="171450" lvl="1" indent="-171450" algn="l" defTabSz="844550">
              <a:lnSpc>
                <a:spcPct val="90000"/>
              </a:lnSpc>
              <a:spcBef>
                <a:spcPct val="0"/>
              </a:spcBef>
              <a:spcAft>
                <a:spcPct val="15000"/>
              </a:spcAft>
              <a:buChar char="•"/>
            </a:pPr>
            <a:endParaRPr lang="en-US" sz="2100" dirty="0"/>
          </a:p>
          <a:p>
            <a:pPr marL="171450" lvl="1" indent="-171450" algn="l" defTabSz="844550">
              <a:lnSpc>
                <a:spcPct val="90000"/>
              </a:lnSpc>
              <a:spcBef>
                <a:spcPct val="0"/>
              </a:spcBef>
              <a:spcAft>
                <a:spcPct val="15000"/>
              </a:spcAft>
              <a:buChar char="•"/>
            </a:pPr>
            <a:r>
              <a:rPr lang="en-US" sz="3200" dirty="0"/>
              <a:t>Collected by producers over 30 days after survey</a:t>
            </a:r>
          </a:p>
          <a:p>
            <a:pPr marL="171450" lvl="1" indent="-171450" algn="l" defTabSz="844550">
              <a:lnSpc>
                <a:spcPct val="90000"/>
              </a:lnSpc>
              <a:spcBef>
                <a:spcPct val="0"/>
              </a:spcBef>
              <a:spcAft>
                <a:spcPct val="15000"/>
              </a:spcAft>
              <a:buChar char="•"/>
            </a:pPr>
            <a:endParaRPr lang="en-US" sz="2100" kern="1200" dirty="0"/>
          </a:p>
          <a:p>
            <a:pPr marL="171450" lvl="1" indent="-171450" algn="l" defTabSz="844550">
              <a:lnSpc>
                <a:spcPct val="90000"/>
              </a:lnSpc>
              <a:spcBef>
                <a:spcPct val="0"/>
              </a:spcBef>
              <a:spcAft>
                <a:spcPct val="15000"/>
              </a:spcAft>
              <a:buChar char="•"/>
            </a:pPr>
            <a:endParaRPr lang="en-US" sz="2100" kern="1200" dirty="0"/>
          </a:p>
          <a:p>
            <a:pPr marL="171450" lvl="1" indent="-171450" algn="l" defTabSz="844550">
              <a:lnSpc>
                <a:spcPct val="90000"/>
              </a:lnSpc>
              <a:spcBef>
                <a:spcPct val="0"/>
              </a:spcBef>
              <a:spcAft>
                <a:spcPct val="15000"/>
              </a:spcAft>
              <a:buChar char="•"/>
            </a:pPr>
            <a:r>
              <a:rPr lang="en-US" sz="3200" b="1" kern="1200" dirty="0"/>
              <a:t>FROZEN [14 mL] </a:t>
            </a:r>
            <a:r>
              <a:rPr lang="en-US" sz="3200" kern="1200" dirty="0"/>
              <a:t>to </a:t>
            </a:r>
            <a:r>
              <a:rPr lang="en-US" sz="3200" i="1" kern="1200" dirty="0"/>
              <a:t>UVM</a:t>
            </a:r>
            <a:r>
              <a:rPr lang="en-US" sz="3200" i="0" kern="1200" dirty="0"/>
              <a:t> for</a:t>
            </a:r>
            <a:r>
              <a:rPr lang="en-US" sz="3200" dirty="0"/>
              <a:t> c</a:t>
            </a:r>
            <a:r>
              <a:rPr lang="en-US" sz="3200" i="0" kern="1200" dirty="0"/>
              <a:t>ollecting isolates of pathogens by 			culture						</a:t>
            </a:r>
            <a:endParaRPr lang="en-US" sz="3200" kern="1200" dirty="0"/>
          </a:p>
        </p:txBody>
      </p:sp>
      <p:sp>
        <p:nvSpPr>
          <p:cNvPr id="12" name="TextBox 11">
            <a:extLst>
              <a:ext uri="{FF2B5EF4-FFF2-40B4-BE49-F238E27FC236}">
                <a16:creationId xmlns:a16="http://schemas.microsoft.com/office/drawing/2014/main" id="{98744489-5FBB-417C-BFF4-C81EE41382C0}"/>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1308065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4324A-01C2-4584-87CC-8A30F901E843}"/>
              </a:ext>
            </a:extLst>
          </p:cNvPr>
          <p:cNvSpPr>
            <a:spLocks noGrp="1"/>
          </p:cNvSpPr>
          <p:nvPr>
            <p:ph idx="1"/>
          </p:nvPr>
        </p:nvSpPr>
        <p:spPr>
          <a:xfrm>
            <a:off x="962024" y="2200275"/>
            <a:ext cx="10391775" cy="3976688"/>
          </a:xfrm>
        </p:spPr>
        <p:txBody>
          <a:bodyPr>
            <a:normAutofit lnSpcReduction="10000"/>
          </a:bodyPr>
          <a:lstStyle/>
          <a:p>
            <a:pPr>
              <a:buFont typeface="Wingdings" panose="05000000000000000000" pitchFamily="2" charset="2"/>
              <a:buChar char="ü"/>
            </a:pPr>
            <a:r>
              <a:rPr lang="en-US" dirty="0">
                <a:solidFill>
                  <a:schemeClr val="bg1"/>
                </a:solidFill>
              </a:rPr>
              <a:t>Lack of producer mastitis records</a:t>
            </a:r>
          </a:p>
          <a:p>
            <a:pPr lvl="1">
              <a:buFont typeface="Wingdings" panose="05000000000000000000" pitchFamily="2" charset="2"/>
              <a:buChar char="ü"/>
            </a:pPr>
            <a:r>
              <a:rPr lang="en-US" dirty="0">
                <a:solidFill>
                  <a:schemeClr val="bg1"/>
                </a:solidFill>
              </a:rPr>
              <a:t>DHIA</a:t>
            </a:r>
          </a:p>
          <a:p>
            <a:pPr lvl="1">
              <a:buFont typeface="Wingdings" panose="05000000000000000000" pitchFamily="2" charset="2"/>
              <a:buChar char="ü"/>
            </a:pPr>
            <a:endParaRPr lang="en-US" dirty="0">
              <a:solidFill>
                <a:schemeClr val="bg1"/>
              </a:solidFill>
            </a:endParaRPr>
          </a:p>
          <a:p>
            <a:pPr>
              <a:buFont typeface="Wingdings" panose="05000000000000000000" pitchFamily="2" charset="2"/>
              <a:buChar char="ü"/>
            </a:pPr>
            <a:r>
              <a:rPr lang="en-US" dirty="0">
                <a:solidFill>
                  <a:schemeClr val="bg1"/>
                </a:solidFill>
              </a:rPr>
              <a:t>Lameness scoring</a:t>
            </a:r>
          </a:p>
          <a:p>
            <a:pPr>
              <a:buFont typeface="Wingdings" panose="05000000000000000000" pitchFamily="2" charset="2"/>
              <a:buChar char="ü"/>
            </a:pPr>
            <a:endParaRPr lang="en-US" dirty="0">
              <a:solidFill>
                <a:schemeClr val="bg1"/>
              </a:solidFill>
            </a:endParaRPr>
          </a:p>
          <a:p>
            <a:pPr>
              <a:buFont typeface="Wingdings" panose="05000000000000000000" pitchFamily="2" charset="2"/>
              <a:buChar char="ü"/>
            </a:pPr>
            <a:r>
              <a:rPr lang="en-US" dirty="0">
                <a:solidFill>
                  <a:schemeClr val="bg1"/>
                </a:solidFill>
              </a:rPr>
              <a:t>Body condition scoring</a:t>
            </a:r>
          </a:p>
          <a:p>
            <a:pPr>
              <a:buFont typeface="Wingdings" panose="05000000000000000000" pitchFamily="2" charset="2"/>
              <a:buChar char="ü"/>
            </a:pPr>
            <a:endParaRPr lang="en-US" dirty="0">
              <a:solidFill>
                <a:schemeClr val="bg1"/>
              </a:solidFill>
            </a:endParaRPr>
          </a:p>
          <a:p>
            <a:pPr>
              <a:buFont typeface="Wingdings" panose="05000000000000000000" pitchFamily="2" charset="2"/>
              <a:buChar char="ü"/>
            </a:pPr>
            <a:r>
              <a:rPr lang="en-US" dirty="0">
                <a:solidFill>
                  <a:schemeClr val="bg1"/>
                </a:solidFill>
              </a:rPr>
              <a:t>Plane of nutrition/trace mineral status</a:t>
            </a:r>
          </a:p>
          <a:p>
            <a:pPr lvl="1">
              <a:buFont typeface="Wingdings" panose="05000000000000000000" pitchFamily="2" charset="2"/>
              <a:buChar char="ü"/>
            </a:pPr>
            <a:r>
              <a:rPr lang="en-US" dirty="0">
                <a:solidFill>
                  <a:schemeClr val="bg1"/>
                </a:solidFill>
              </a:rPr>
              <a:t>Survey tool</a:t>
            </a:r>
          </a:p>
          <a:p>
            <a:pPr>
              <a:buFont typeface="Wingdings" panose="05000000000000000000" pitchFamily="2" charset="2"/>
              <a:buChar char="ü"/>
            </a:pPr>
            <a:endParaRPr lang="en-US" dirty="0">
              <a:solidFill>
                <a:schemeClr val="bg1"/>
              </a:solidFill>
            </a:endParaRPr>
          </a:p>
        </p:txBody>
      </p:sp>
      <p:sp>
        <p:nvSpPr>
          <p:cNvPr id="6" name="Title 1">
            <a:extLst>
              <a:ext uri="{FF2B5EF4-FFF2-40B4-BE49-F238E27FC236}">
                <a16:creationId xmlns:a16="http://schemas.microsoft.com/office/drawing/2014/main" id="{0251C575-AF28-46B2-AB1C-90F4FF2AB701}"/>
              </a:ext>
            </a:extLst>
          </p:cNvPr>
          <p:cNvSpPr txBox="1">
            <a:spLocks/>
          </p:cNvSpPr>
          <p:nvPr/>
        </p:nvSpPr>
        <p:spPr>
          <a:xfrm>
            <a:off x="695325" y="669925"/>
            <a:ext cx="10668000" cy="1263650"/>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OBJECTIVE 1: Limitations and mitigations</a:t>
            </a:r>
          </a:p>
        </p:txBody>
      </p:sp>
      <p:sp>
        <p:nvSpPr>
          <p:cNvPr id="7" name="TextBox 6">
            <a:extLst>
              <a:ext uri="{FF2B5EF4-FFF2-40B4-BE49-F238E27FC236}">
                <a16:creationId xmlns:a16="http://schemas.microsoft.com/office/drawing/2014/main" id="{2F463B7A-BCD1-4A3D-A256-C3A68DD4E101}"/>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818092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B1D27AA-04A9-4D4C-955E-A9597829CE66}"/>
              </a:ext>
            </a:extLst>
          </p:cNvPr>
          <p:cNvSpPr txBox="1">
            <a:spLocks noGrp="1"/>
          </p:cNvSpPr>
          <p:nvPr>
            <p:ph type="title"/>
          </p:nvPr>
        </p:nvSpPr>
        <p:spPr>
          <a:xfrm>
            <a:off x="990600" y="5289550"/>
            <a:ext cx="10515600" cy="1325563"/>
          </a:xfrm>
          <a:prstGeom prst="rect">
            <a:avLst/>
          </a:prstGeom>
          <a:ln w="12700">
            <a:noFill/>
          </a:ln>
          <a:effectLst>
            <a:outerShdw blurRad="50800" dist="38100" dir="5400000" algn="t"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75000"/>
                  </a:schemeClr>
                </a:solidFill>
              </a:rPr>
              <a:t>Questions, comments?</a:t>
            </a:r>
          </a:p>
        </p:txBody>
      </p:sp>
      <p:pic>
        <p:nvPicPr>
          <p:cNvPr id="2050" name="Picture 2" descr="grazing.jpg">
            <a:extLst>
              <a:ext uri="{FF2B5EF4-FFF2-40B4-BE49-F238E27FC236}">
                <a16:creationId xmlns:a16="http://schemas.microsoft.com/office/drawing/2014/main" id="{C702811D-0E2A-478B-A38F-FE1B17855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661988"/>
            <a:ext cx="7143750" cy="4752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A8F148A-A791-4F40-8AF1-4632614F0A00}"/>
              </a:ext>
            </a:extLst>
          </p:cNvPr>
          <p:cNvSpPr txBox="1"/>
          <p:nvPr/>
        </p:nvSpPr>
        <p:spPr>
          <a:xfrm>
            <a:off x="9867900" y="6430447"/>
            <a:ext cx="3781425" cy="369332"/>
          </a:xfrm>
          <a:prstGeom prst="rect">
            <a:avLst/>
          </a:prstGeom>
          <a:noFill/>
        </p:spPr>
        <p:txBody>
          <a:bodyPr wrap="square" rtlCol="0">
            <a:spAutoFit/>
          </a:bodyPr>
          <a:lstStyle/>
          <a:p>
            <a:r>
              <a:rPr lang="en-US" b="1" dirty="0"/>
              <a:t>Photo: Melanie Webb</a:t>
            </a:r>
          </a:p>
        </p:txBody>
      </p:sp>
    </p:spTree>
    <p:extLst>
      <p:ext uri="{BB962C8B-B14F-4D97-AF65-F5344CB8AC3E}">
        <p14:creationId xmlns:p14="http://schemas.microsoft.com/office/powerpoint/2010/main" val="617079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E52C033-07E2-42BA-A890-E5A8A99551D3}"/>
              </a:ext>
            </a:extLst>
          </p:cNvPr>
          <p:cNvGraphicFramePr/>
          <p:nvPr>
            <p:extLst/>
          </p:nvPr>
        </p:nvGraphicFramePr>
        <p:xfrm>
          <a:off x="85726" y="135996"/>
          <a:ext cx="12106274" cy="6290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210BDAF1-80D3-4C6E-8B32-C22B7083EBC3}"/>
              </a:ext>
            </a:extLst>
          </p:cNvPr>
          <p:cNvSpPr txBox="1"/>
          <p:nvPr/>
        </p:nvSpPr>
        <p:spPr>
          <a:xfrm>
            <a:off x="342900" y="6426729"/>
            <a:ext cx="3781425" cy="369332"/>
          </a:xfrm>
          <a:prstGeom prst="rect">
            <a:avLst/>
          </a:prstGeom>
          <a:noFill/>
        </p:spPr>
        <p:txBody>
          <a:bodyPr wrap="square" rtlCol="0">
            <a:spAutoFit/>
          </a:bodyPr>
          <a:lstStyle/>
          <a:p>
            <a:r>
              <a:rPr lang="en-US" b="1" dirty="0"/>
              <a:t>OBJECTIVE 1: 40 HERD STUDY</a:t>
            </a:r>
          </a:p>
        </p:txBody>
      </p:sp>
    </p:spTree>
    <p:extLst>
      <p:ext uri="{BB962C8B-B14F-4D97-AF65-F5344CB8AC3E}">
        <p14:creationId xmlns:p14="http://schemas.microsoft.com/office/powerpoint/2010/main" val="121483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41806B-D431-428B-876B-4398658B19A6}"/>
              </a:ext>
            </a:extLst>
          </p:cNvPr>
          <p:cNvSpPr txBox="1"/>
          <p:nvPr/>
        </p:nvSpPr>
        <p:spPr>
          <a:xfrm>
            <a:off x="2261937" y="1070083"/>
            <a:ext cx="9561095" cy="1200329"/>
          </a:xfrm>
          <a:prstGeom prst="rect">
            <a:avLst/>
          </a:prstGeom>
          <a:noFill/>
        </p:spPr>
        <p:txBody>
          <a:bodyPr wrap="square" rtlCol="0">
            <a:spAutoFit/>
          </a:bodyPr>
          <a:lstStyle/>
          <a:p>
            <a:r>
              <a:rPr lang="en-US" sz="3600" dirty="0">
                <a:solidFill>
                  <a:schemeClr val="bg1"/>
                </a:solidFill>
              </a:rPr>
              <a:t>If a microbe(s) manages to establish itself in the gland, then this gland is infected</a:t>
            </a:r>
          </a:p>
        </p:txBody>
      </p:sp>
      <p:sp>
        <p:nvSpPr>
          <p:cNvPr id="5" name="TextBox 4">
            <a:extLst>
              <a:ext uri="{FF2B5EF4-FFF2-40B4-BE49-F238E27FC236}">
                <a16:creationId xmlns:a16="http://schemas.microsoft.com/office/drawing/2014/main" id="{51CB0D83-132A-4057-A6E7-3154E9232D0C}"/>
              </a:ext>
            </a:extLst>
          </p:cNvPr>
          <p:cNvSpPr txBox="1"/>
          <p:nvPr/>
        </p:nvSpPr>
        <p:spPr>
          <a:xfrm>
            <a:off x="2261937" y="3662160"/>
            <a:ext cx="9930063" cy="1200329"/>
          </a:xfrm>
          <a:prstGeom prst="rect">
            <a:avLst/>
          </a:prstGeom>
          <a:noFill/>
        </p:spPr>
        <p:txBody>
          <a:bodyPr wrap="square" rtlCol="0">
            <a:spAutoFit/>
          </a:bodyPr>
          <a:lstStyle/>
          <a:p>
            <a:r>
              <a:rPr lang="en-US" sz="3600" dirty="0">
                <a:solidFill>
                  <a:schemeClr val="bg1"/>
                </a:solidFill>
              </a:rPr>
              <a:t>The healthy gland contains microbes; infection is linked to a disruption of this ecosystem</a:t>
            </a:r>
          </a:p>
        </p:txBody>
      </p:sp>
      <p:sp>
        <p:nvSpPr>
          <p:cNvPr id="6" name="TextBox 5">
            <a:extLst>
              <a:ext uri="{FF2B5EF4-FFF2-40B4-BE49-F238E27FC236}">
                <a16:creationId xmlns:a16="http://schemas.microsoft.com/office/drawing/2014/main" id="{79BD938B-67C5-43C8-AD6C-2C0FF205B6C3}"/>
              </a:ext>
            </a:extLst>
          </p:cNvPr>
          <p:cNvSpPr txBox="1"/>
          <p:nvPr/>
        </p:nvSpPr>
        <p:spPr>
          <a:xfrm>
            <a:off x="723898" y="158326"/>
            <a:ext cx="6898106" cy="83099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sz="4800" dirty="0">
                <a:solidFill>
                  <a:schemeClr val="bg1"/>
                </a:solidFill>
                <a:effectLst/>
              </a:rPr>
              <a:t>Traditional understanding</a:t>
            </a:r>
          </a:p>
        </p:txBody>
      </p:sp>
      <p:sp>
        <p:nvSpPr>
          <p:cNvPr id="8" name="Rectangle 7">
            <a:extLst>
              <a:ext uri="{FF2B5EF4-FFF2-40B4-BE49-F238E27FC236}">
                <a16:creationId xmlns:a16="http://schemas.microsoft.com/office/drawing/2014/main" id="{AE78C61A-21CE-424D-9DEB-8D7A78AD3D8C}"/>
              </a:ext>
            </a:extLst>
          </p:cNvPr>
          <p:cNvSpPr/>
          <p:nvPr/>
        </p:nvSpPr>
        <p:spPr>
          <a:xfrm>
            <a:off x="4890838" y="5021727"/>
            <a:ext cx="6096000" cy="923330"/>
          </a:xfrm>
          <a:prstGeom prst="rect">
            <a:avLst/>
          </a:prstGeom>
        </p:spPr>
        <p:txBody>
          <a:bodyPr>
            <a:spAutoFit/>
          </a:bodyPr>
          <a:lstStyle/>
          <a:p>
            <a:r>
              <a:rPr lang="en-US" dirty="0">
                <a:solidFill>
                  <a:schemeClr val="bg1"/>
                </a:solidFill>
                <a:ea typeface="Calibri" panose="020F0502020204030204" pitchFamily="34" charset="0"/>
                <a:cs typeface="Times New Roman" panose="02020603050405020304" pitchFamily="18" charset="0"/>
              </a:rPr>
              <a:t>Keeney, </a:t>
            </a:r>
            <a:r>
              <a:rPr lang="en-US" dirty="0" err="1">
                <a:solidFill>
                  <a:schemeClr val="bg1"/>
                </a:solidFill>
                <a:ea typeface="Calibri" panose="020F0502020204030204" pitchFamily="34" charset="0"/>
                <a:cs typeface="Times New Roman" panose="02020603050405020304" pitchFamily="18" charset="0"/>
              </a:rPr>
              <a:t>K.M</a:t>
            </a:r>
            <a:r>
              <a:rPr lang="en-US" dirty="0">
                <a:solidFill>
                  <a:schemeClr val="bg1"/>
                </a:solidFill>
                <a:ea typeface="Calibri" panose="020F0502020204030204" pitchFamily="34" charset="0"/>
                <a:cs typeface="Times New Roman" panose="02020603050405020304" pitchFamily="18" charset="0"/>
              </a:rPr>
              <a:t>., </a:t>
            </a:r>
            <a:r>
              <a:rPr lang="en-US" dirty="0" err="1">
                <a:solidFill>
                  <a:schemeClr val="bg1"/>
                </a:solidFill>
                <a:ea typeface="Calibri" panose="020F0502020204030204" pitchFamily="34" charset="0"/>
                <a:cs typeface="Times New Roman" panose="02020603050405020304" pitchFamily="18" charset="0"/>
              </a:rPr>
              <a:t>Yurist-Doutsch</a:t>
            </a:r>
            <a:r>
              <a:rPr lang="en-US" dirty="0">
                <a:solidFill>
                  <a:schemeClr val="bg1"/>
                </a:solidFill>
                <a:ea typeface="Calibri" panose="020F0502020204030204" pitchFamily="34" charset="0"/>
                <a:cs typeface="Times New Roman" panose="02020603050405020304" pitchFamily="18" charset="0"/>
              </a:rPr>
              <a:t>, S., Arrieta, M.-C., Finlay, </a:t>
            </a:r>
            <a:r>
              <a:rPr lang="en-US" dirty="0" err="1">
                <a:solidFill>
                  <a:schemeClr val="bg1"/>
                </a:solidFill>
                <a:ea typeface="Calibri" panose="020F0502020204030204" pitchFamily="34" charset="0"/>
                <a:cs typeface="Times New Roman" panose="02020603050405020304" pitchFamily="18" charset="0"/>
              </a:rPr>
              <a:t>B.B</a:t>
            </a:r>
            <a:r>
              <a:rPr lang="en-US" dirty="0">
                <a:solidFill>
                  <a:schemeClr val="bg1"/>
                </a:solidFill>
                <a:ea typeface="Calibri" panose="020F0502020204030204" pitchFamily="34" charset="0"/>
                <a:cs typeface="Times New Roman" panose="02020603050405020304" pitchFamily="18" charset="0"/>
              </a:rPr>
              <a:t>., 2014. Effects of Antibiotics on Human Microbiota and Subsequent Disease. </a:t>
            </a:r>
          </a:p>
        </p:txBody>
      </p:sp>
      <p:sp>
        <p:nvSpPr>
          <p:cNvPr id="7" name="TextBox 6">
            <a:extLst>
              <a:ext uri="{FF2B5EF4-FFF2-40B4-BE49-F238E27FC236}">
                <a16:creationId xmlns:a16="http://schemas.microsoft.com/office/drawing/2014/main" id="{1D2F2092-7091-4865-BA10-F35EBABBFFEA}"/>
              </a:ext>
            </a:extLst>
          </p:cNvPr>
          <p:cNvSpPr txBox="1"/>
          <p:nvPr/>
        </p:nvSpPr>
        <p:spPr>
          <a:xfrm>
            <a:off x="1193132" y="2750403"/>
            <a:ext cx="6898106" cy="83099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sz="4800" dirty="0">
                <a:solidFill>
                  <a:schemeClr val="bg1"/>
                </a:solidFill>
                <a:effectLst/>
              </a:rPr>
              <a:t>The dysbiosis hypothesis</a:t>
            </a:r>
          </a:p>
        </p:txBody>
      </p:sp>
    </p:spTree>
    <p:extLst>
      <p:ext uri="{BB962C8B-B14F-4D97-AF65-F5344CB8AC3E}">
        <p14:creationId xmlns:p14="http://schemas.microsoft.com/office/powerpoint/2010/main" val="402499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252567-DE62-451B-ADBA-5349B325E6B0}"/>
              </a:ext>
            </a:extLst>
          </p:cNvPr>
          <p:cNvPicPr>
            <a:picLocks noChangeAspect="1"/>
          </p:cNvPicPr>
          <p:nvPr/>
        </p:nvPicPr>
        <p:blipFill>
          <a:blip r:embed="rId3"/>
          <a:stretch>
            <a:fillRect/>
          </a:stretch>
        </p:blipFill>
        <p:spPr>
          <a:xfrm>
            <a:off x="6612763" y="3993800"/>
            <a:ext cx="2375917" cy="2375917"/>
          </a:xfrm>
          <a:prstGeom prst="rect">
            <a:avLst/>
          </a:prstGeom>
        </p:spPr>
      </p:pic>
      <p:grpSp>
        <p:nvGrpSpPr>
          <p:cNvPr id="2" name="Group 1">
            <a:extLst>
              <a:ext uri="{FF2B5EF4-FFF2-40B4-BE49-F238E27FC236}">
                <a16:creationId xmlns:a16="http://schemas.microsoft.com/office/drawing/2014/main" id="{16AB2108-2EA4-4275-A1AB-9C83B686128A}"/>
              </a:ext>
            </a:extLst>
          </p:cNvPr>
          <p:cNvGrpSpPr/>
          <p:nvPr/>
        </p:nvGrpSpPr>
        <p:grpSpPr>
          <a:xfrm>
            <a:off x="705852" y="240633"/>
            <a:ext cx="11245516" cy="3384884"/>
            <a:chOff x="529389" y="3433011"/>
            <a:chExt cx="11245516" cy="3384884"/>
          </a:xfrm>
        </p:grpSpPr>
        <p:sp>
          <p:nvSpPr>
            <p:cNvPr id="7" name="Freeform 3">
              <a:extLst>
                <a:ext uri="{FF2B5EF4-FFF2-40B4-BE49-F238E27FC236}">
                  <a16:creationId xmlns:a16="http://schemas.microsoft.com/office/drawing/2014/main" id="{7AB7371D-F952-4D6B-8471-A5ADA90B0D2C}"/>
                </a:ext>
              </a:extLst>
            </p:cNvPr>
            <p:cNvSpPr/>
            <p:nvPr/>
          </p:nvSpPr>
          <p:spPr>
            <a:xfrm>
              <a:off x="529389" y="3433011"/>
              <a:ext cx="11245516" cy="3384884"/>
            </a:xfrm>
            <a:custGeom>
              <a:avLst/>
              <a:gdLst>
                <a:gd name="connsiteX0" fmla="*/ 256674 w 11245516"/>
                <a:gd name="connsiteY0" fmla="*/ 481263 h 3384884"/>
                <a:gd name="connsiteX1" fmla="*/ 8293769 w 11245516"/>
                <a:gd name="connsiteY1" fmla="*/ 481263 h 3384884"/>
                <a:gd name="connsiteX2" fmla="*/ 8309811 w 11245516"/>
                <a:gd name="connsiteY2" fmla="*/ 48126 h 3384884"/>
                <a:gd name="connsiteX3" fmla="*/ 11165306 w 11245516"/>
                <a:gd name="connsiteY3" fmla="*/ 0 h 3384884"/>
                <a:gd name="connsiteX4" fmla="*/ 11245516 w 11245516"/>
                <a:gd name="connsiteY4" fmla="*/ 3384884 h 3384884"/>
                <a:gd name="connsiteX5" fmla="*/ 0 w 11245516"/>
                <a:gd name="connsiteY5" fmla="*/ 3256547 h 3384884"/>
                <a:gd name="connsiteX6" fmla="*/ 256674 w 11245516"/>
                <a:gd name="connsiteY6" fmla="*/ 481263 h 338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5516" h="3384884">
                  <a:moveTo>
                    <a:pt x="256674" y="481263"/>
                  </a:moveTo>
                  <a:lnTo>
                    <a:pt x="8293769" y="481263"/>
                  </a:lnTo>
                  <a:lnTo>
                    <a:pt x="8309811" y="48126"/>
                  </a:lnTo>
                  <a:lnTo>
                    <a:pt x="11165306" y="0"/>
                  </a:lnTo>
                  <a:lnTo>
                    <a:pt x="11245516" y="3384884"/>
                  </a:lnTo>
                  <a:lnTo>
                    <a:pt x="0" y="3256547"/>
                  </a:lnTo>
                  <a:lnTo>
                    <a:pt x="256674" y="481263"/>
                  </a:lnTo>
                  <a:close/>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E5B3E58-969F-4EAF-B4BF-EBC7B766C81B}"/>
                </a:ext>
              </a:extLst>
            </p:cNvPr>
            <p:cNvPicPr>
              <a:picLocks noChangeAspect="1"/>
            </p:cNvPicPr>
            <p:nvPr/>
          </p:nvPicPr>
          <p:blipFill>
            <a:blip r:embed="rId4"/>
            <a:stretch>
              <a:fillRect/>
            </a:stretch>
          </p:blipFill>
          <p:spPr>
            <a:xfrm>
              <a:off x="1361893" y="4140860"/>
              <a:ext cx="1975179" cy="2503540"/>
            </a:xfrm>
            <a:prstGeom prst="rect">
              <a:avLst/>
            </a:prstGeom>
          </p:spPr>
        </p:pic>
        <p:sp>
          <p:nvSpPr>
            <p:cNvPr id="11" name="TextBox 10">
              <a:extLst>
                <a:ext uri="{FF2B5EF4-FFF2-40B4-BE49-F238E27FC236}">
                  <a16:creationId xmlns:a16="http://schemas.microsoft.com/office/drawing/2014/main" id="{5C7F6DD8-A914-4192-A507-E90A7AF803A8}"/>
                </a:ext>
              </a:extLst>
            </p:cNvPr>
            <p:cNvSpPr txBox="1"/>
            <p:nvPr/>
          </p:nvSpPr>
          <p:spPr>
            <a:xfrm>
              <a:off x="6436300" y="4221330"/>
              <a:ext cx="2711786" cy="2308324"/>
            </a:xfrm>
            <a:prstGeom prst="rect">
              <a:avLst/>
            </a:prstGeom>
            <a:noFill/>
          </p:spPr>
          <p:txBody>
            <a:bodyPr wrap="square" rtlCol="0">
              <a:spAutoFit/>
            </a:bodyPr>
            <a:lstStyle/>
            <a:p>
              <a:r>
                <a:rPr lang="en-US" sz="3600" dirty="0">
                  <a:solidFill>
                    <a:srgbClr val="7030A0"/>
                  </a:solidFill>
                </a:rPr>
                <a:t>The Microbiome:</a:t>
              </a:r>
            </a:p>
            <a:p>
              <a:r>
                <a:rPr lang="en-US" sz="3600" dirty="0">
                  <a:solidFill>
                    <a:srgbClr val="7030A0"/>
                  </a:solidFill>
                </a:rPr>
                <a:t>DNA-based Best Guess!</a:t>
              </a:r>
            </a:p>
          </p:txBody>
        </p:sp>
        <p:pic>
          <p:nvPicPr>
            <p:cNvPr id="5122" name="Picture 2" descr="Penicillium chrysogenum.gif">
              <a:extLst>
                <a:ext uri="{FF2B5EF4-FFF2-40B4-BE49-F238E27FC236}">
                  <a16:creationId xmlns:a16="http://schemas.microsoft.com/office/drawing/2014/main" id="{563C5316-4A3D-4A5A-9E7B-9CF0E2351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0252" y="4167793"/>
              <a:ext cx="2345748" cy="24115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79858F4-BE67-450F-AC08-C1619C32E553}"/>
                </a:ext>
              </a:extLst>
            </p:cNvPr>
            <p:cNvSpPr txBox="1"/>
            <p:nvPr/>
          </p:nvSpPr>
          <p:spPr>
            <a:xfrm>
              <a:off x="5109198" y="6209977"/>
              <a:ext cx="1327102" cy="369332"/>
            </a:xfrm>
            <a:prstGeom prst="rect">
              <a:avLst/>
            </a:prstGeom>
            <a:noFill/>
          </p:spPr>
          <p:txBody>
            <a:bodyPr wrap="square" rtlCol="0">
              <a:spAutoFit/>
            </a:bodyPr>
            <a:lstStyle/>
            <a:p>
              <a:r>
                <a:rPr lang="en-US" dirty="0"/>
                <a:t>L. </a:t>
              </a:r>
              <a:r>
                <a:rPr lang="en-US" dirty="0" err="1"/>
                <a:t>Carrete</a:t>
              </a:r>
              <a:endParaRPr lang="en-US" dirty="0"/>
            </a:p>
          </p:txBody>
        </p:sp>
        <p:sp>
          <p:nvSpPr>
            <p:cNvPr id="13" name="TextBox 12">
              <a:extLst>
                <a:ext uri="{FF2B5EF4-FFF2-40B4-BE49-F238E27FC236}">
                  <a16:creationId xmlns:a16="http://schemas.microsoft.com/office/drawing/2014/main" id="{B2332E26-7D71-4D62-867E-827649B52208}"/>
                </a:ext>
              </a:extLst>
            </p:cNvPr>
            <p:cNvSpPr txBox="1"/>
            <p:nvPr/>
          </p:nvSpPr>
          <p:spPr>
            <a:xfrm>
              <a:off x="2261370" y="6275068"/>
              <a:ext cx="1245852" cy="369332"/>
            </a:xfrm>
            <a:prstGeom prst="rect">
              <a:avLst/>
            </a:prstGeom>
            <a:noFill/>
          </p:spPr>
          <p:txBody>
            <a:bodyPr wrap="square" rtlCol="0">
              <a:spAutoFit/>
            </a:bodyPr>
            <a:lstStyle/>
            <a:p>
              <a:r>
                <a:rPr lang="en-US" dirty="0"/>
                <a:t>USDA-ARS</a:t>
              </a:r>
            </a:p>
          </p:txBody>
        </p:sp>
        <p:pic>
          <p:nvPicPr>
            <p:cNvPr id="5124" name="Picture 4" descr="https://www.eurekalert.org/multimedia/pub/web/113652_web.jpg">
              <a:extLst>
                <a:ext uri="{FF2B5EF4-FFF2-40B4-BE49-F238E27FC236}">
                  <a16:creationId xmlns:a16="http://schemas.microsoft.com/office/drawing/2014/main" id="{40307B93-BF2B-4302-B093-D189BA8F01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303"/>
            <a:stretch/>
          </p:blipFill>
          <p:spPr bwMode="auto">
            <a:xfrm>
              <a:off x="9222938" y="3706437"/>
              <a:ext cx="2345748" cy="25035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D97BE2C-67DE-4A06-8B7D-9BF548A2F948}"/>
                </a:ext>
              </a:extLst>
            </p:cNvPr>
            <p:cNvSpPr txBox="1"/>
            <p:nvPr/>
          </p:nvSpPr>
          <p:spPr>
            <a:xfrm>
              <a:off x="9705351" y="5840645"/>
              <a:ext cx="1788483" cy="369332"/>
            </a:xfrm>
            <a:prstGeom prst="rect">
              <a:avLst/>
            </a:prstGeom>
            <a:noFill/>
          </p:spPr>
          <p:txBody>
            <a:bodyPr wrap="square" rtlCol="0">
              <a:spAutoFit/>
            </a:bodyPr>
            <a:lstStyle/>
            <a:p>
              <a:r>
                <a:rPr lang="en-US" dirty="0" err="1">
                  <a:solidFill>
                    <a:schemeClr val="bg1"/>
                  </a:solidFill>
                </a:rPr>
                <a:t>Dagmara</a:t>
              </a:r>
              <a:r>
                <a:rPr lang="en-US" dirty="0">
                  <a:solidFill>
                    <a:schemeClr val="bg1"/>
                  </a:solidFill>
                </a:rPr>
                <a:t> </a:t>
              </a:r>
              <a:r>
                <a:rPr lang="en-US" dirty="0" err="1">
                  <a:solidFill>
                    <a:schemeClr val="bg1"/>
                  </a:solidFill>
                </a:rPr>
                <a:t>Kisiela</a:t>
              </a:r>
              <a:endParaRPr lang="en-US" dirty="0">
                <a:solidFill>
                  <a:schemeClr val="bg1"/>
                </a:solidFill>
              </a:endParaRPr>
            </a:p>
          </p:txBody>
        </p:sp>
      </p:grpSp>
      <p:pic>
        <p:nvPicPr>
          <p:cNvPr id="1026" name="Picture 2" descr="https://www.popsci.com/sites/popsci.com/files/styles/655_1x_/public/import/2013/images/2011/11/Bps96.JPG?itok=kAyx-4GF">
            <a:extLst>
              <a:ext uri="{FF2B5EF4-FFF2-40B4-BE49-F238E27FC236}">
                <a16:creationId xmlns:a16="http://schemas.microsoft.com/office/drawing/2014/main" id="{B187BCD3-8711-451E-8AC9-81754FED78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919" y="3993800"/>
            <a:ext cx="3119437" cy="2338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A2DCEC-C328-41F6-820D-1CE8B4F31C92}"/>
              </a:ext>
            </a:extLst>
          </p:cNvPr>
          <p:cNvSpPr txBox="1"/>
          <p:nvPr/>
        </p:nvSpPr>
        <p:spPr>
          <a:xfrm>
            <a:off x="4854445" y="4598501"/>
            <a:ext cx="1588168" cy="1015663"/>
          </a:xfrm>
          <a:prstGeom prst="rect">
            <a:avLst/>
          </a:prstGeom>
          <a:noFill/>
        </p:spPr>
        <p:txBody>
          <a:bodyPr wrap="square" rtlCol="0">
            <a:spAutoFit/>
          </a:bodyPr>
          <a:lstStyle/>
          <a:p>
            <a:r>
              <a:rPr lang="en-US" sz="6000" dirty="0"/>
              <a:t>vs.</a:t>
            </a:r>
          </a:p>
        </p:txBody>
      </p:sp>
    </p:spTree>
    <p:extLst>
      <p:ext uri="{BB962C8B-B14F-4D97-AF65-F5344CB8AC3E}">
        <p14:creationId xmlns:p14="http://schemas.microsoft.com/office/powerpoint/2010/main" val="2139033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1475D-6749-4479-BBC6-3BF88ECAB20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582"/>
                    </a14:imgEffect>
                    <a14:imgEffect>
                      <a14:brightnessContrast bright="5000" contrast="14000"/>
                    </a14:imgEffect>
                  </a14:imgLayer>
                </a14:imgProps>
              </a:ext>
            </a:extLst>
          </a:blip>
          <a:stretch>
            <a:fillRect/>
          </a:stretch>
        </p:blipFill>
        <p:spPr>
          <a:xfrm>
            <a:off x="-6418" y="0"/>
            <a:ext cx="12198418" cy="6858000"/>
          </a:xfrm>
          <a:prstGeom prst="rect">
            <a:avLst/>
          </a:prstGeom>
        </p:spPr>
      </p:pic>
      <p:sp>
        <p:nvSpPr>
          <p:cNvPr id="4" name="TextBox 3">
            <a:extLst>
              <a:ext uri="{FF2B5EF4-FFF2-40B4-BE49-F238E27FC236}">
                <a16:creationId xmlns:a16="http://schemas.microsoft.com/office/drawing/2014/main" id="{2B912C97-CB65-40F3-9431-9C3450AAA60F}"/>
              </a:ext>
            </a:extLst>
          </p:cNvPr>
          <p:cNvSpPr txBox="1"/>
          <p:nvPr/>
        </p:nvSpPr>
        <p:spPr>
          <a:xfrm>
            <a:off x="10090483" y="6256421"/>
            <a:ext cx="1860885" cy="369332"/>
          </a:xfrm>
          <a:prstGeom prst="rect">
            <a:avLst/>
          </a:prstGeom>
          <a:noFill/>
        </p:spPr>
        <p:txBody>
          <a:bodyPr wrap="square" rtlCol="0">
            <a:spAutoFit/>
          </a:bodyPr>
          <a:lstStyle/>
          <a:p>
            <a:r>
              <a:rPr lang="en-US" dirty="0"/>
              <a:t>T. Andrews</a:t>
            </a:r>
          </a:p>
        </p:txBody>
      </p:sp>
      <p:pic>
        <p:nvPicPr>
          <p:cNvPr id="5" name="Picture 4">
            <a:extLst>
              <a:ext uri="{FF2B5EF4-FFF2-40B4-BE49-F238E27FC236}">
                <a16:creationId xmlns:a16="http://schemas.microsoft.com/office/drawing/2014/main" id="{0D3565A5-F5EA-4C41-A577-0159703CA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125" y="304800"/>
            <a:ext cx="9429750" cy="6248400"/>
          </a:xfrm>
          <a:prstGeom prst="rect">
            <a:avLst/>
          </a:prstGeom>
        </p:spPr>
      </p:pic>
    </p:spTree>
    <p:extLst>
      <p:ext uri="{BB962C8B-B14F-4D97-AF65-F5344CB8AC3E}">
        <p14:creationId xmlns:p14="http://schemas.microsoft.com/office/powerpoint/2010/main" val="2666123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9D23A6-D33F-43F4-A3BA-70214C045F3B}"/>
              </a:ext>
            </a:extLst>
          </p:cNvPr>
          <p:cNvSpPr/>
          <p:nvPr/>
        </p:nvSpPr>
        <p:spPr>
          <a:xfrm>
            <a:off x="48127" y="609600"/>
            <a:ext cx="12143873" cy="2819400"/>
          </a:xfrm>
          <a:prstGeom prst="rect">
            <a:avLst/>
          </a:prstGeom>
          <a:solidFill>
            <a:schemeClr val="tx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6FD740E-202B-4C92-954E-1CD015077FDA}"/>
              </a:ext>
            </a:extLst>
          </p:cNvPr>
          <p:cNvSpPr txBox="1">
            <a:spLocks/>
          </p:cNvSpPr>
          <p:nvPr/>
        </p:nvSpPr>
        <p:spPr>
          <a:xfrm>
            <a:off x="4628147" y="3556094"/>
            <a:ext cx="9144000" cy="14570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dirty="0">
                <a:solidFill>
                  <a:schemeClr val="bg1"/>
                </a:solidFill>
              </a:rPr>
              <a:t>Questions	</a:t>
            </a:r>
          </a:p>
        </p:txBody>
      </p:sp>
      <p:sp>
        <p:nvSpPr>
          <p:cNvPr id="5" name="Subtitle 2">
            <a:extLst>
              <a:ext uri="{FF2B5EF4-FFF2-40B4-BE49-F238E27FC236}">
                <a16:creationId xmlns:a16="http://schemas.microsoft.com/office/drawing/2014/main" id="{CAD091D6-4B9A-4792-BCB3-22BD458FBE70}"/>
              </a:ext>
            </a:extLst>
          </p:cNvPr>
          <p:cNvSpPr txBox="1">
            <a:spLocks/>
          </p:cNvSpPr>
          <p:nvPr/>
        </p:nvSpPr>
        <p:spPr>
          <a:xfrm>
            <a:off x="208548" y="109527"/>
            <a:ext cx="12143874" cy="31121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000" dirty="0">
              <a:solidFill>
                <a:schemeClr val="bg1"/>
              </a:solidFill>
            </a:endParaRPr>
          </a:p>
          <a:p>
            <a:r>
              <a:rPr lang="en-US" sz="4000" dirty="0">
                <a:solidFill>
                  <a:schemeClr val="bg1"/>
                </a:solidFill>
              </a:rPr>
              <a:t>What bacteria and fungi are living in bedded pack, milk, and skin?</a:t>
            </a:r>
          </a:p>
          <a:p>
            <a:r>
              <a:rPr lang="en-US" sz="4000" dirty="0">
                <a:solidFill>
                  <a:schemeClr val="bg1"/>
                </a:solidFill>
              </a:rPr>
              <a:t>Do these organisms have an effect on mammary health?</a:t>
            </a:r>
          </a:p>
          <a:p>
            <a:r>
              <a:rPr lang="en-US" sz="4000" dirty="0">
                <a:solidFill>
                  <a:schemeClr val="bg1"/>
                </a:solidFill>
              </a:rPr>
              <a:t>Does bedding management change this community?</a:t>
            </a:r>
          </a:p>
          <a:p>
            <a:pPr marL="0" indent="0">
              <a:buNone/>
            </a:pPr>
            <a:endParaRPr lang="en-US" sz="4000" dirty="0">
              <a:solidFill>
                <a:schemeClr val="bg1"/>
              </a:solidFill>
            </a:endParaRPr>
          </a:p>
        </p:txBody>
      </p:sp>
    </p:spTree>
    <p:extLst>
      <p:ext uri="{BB962C8B-B14F-4D97-AF65-F5344CB8AC3E}">
        <p14:creationId xmlns:p14="http://schemas.microsoft.com/office/powerpoint/2010/main" val="3665036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68A1A-24D7-422B-B6C2-DBA40777DA56}"/>
              </a:ext>
            </a:extLst>
          </p:cNvPr>
          <p:cNvPicPr>
            <a:picLocks noChangeAspect="1"/>
          </p:cNvPicPr>
          <p:nvPr/>
        </p:nvPicPr>
        <p:blipFill>
          <a:blip r:embed="rId2"/>
          <a:stretch>
            <a:fillRect/>
          </a:stretch>
        </p:blipFill>
        <p:spPr>
          <a:xfrm>
            <a:off x="143007" y="1153069"/>
            <a:ext cx="11905983" cy="1978925"/>
          </a:xfrm>
          <a:prstGeom prst="rect">
            <a:avLst/>
          </a:prstGeom>
        </p:spPr>
      </p:pic>
      <p:pic>
        <p:nvPicPr>
          <p:cNvPr id="2" name="Picture 1">
            <a:extLst>
              <a:ext uri="{FF2B5EF4-FFF2-40B4-BE49-F238E27FC236}">
                <a16:creationId xmlns:a16="http://schemas.microsoft.com/office/drawing/2014/main" id="{C36331A6-B97F-43EC-A2DD-559F34E99817}"/>
              </a:ext>
            </a:extLst>
          </p:cNvPr>
          <p:cNvPicPr>
            <a:picLocks noChangeAspect="1"/>
          </p:cNvPicPr>
          <p:nvPr/>
        </p:nvPicPr>
        <p:blipFill>
          <a:blip r:embed="rId3"/>
          <a:stretch>
            <a:fillRect/>
          </a:stretch>
        </p:blipFill>
        <p:spPr>
          <a:xfrm>
            <a:off x="526303" y="3922462"/>
            <a:ext cx="11139392" cy="178230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pic>
      <p:sp>
        <p:nvSpPr>
          <p:cNvPr id="4" name="TextBox 3">
            <a:extLst>
              <a:ext uri="{FF2B5EF4-FFF2-40B4-BE49-F238E27FC236}">
                <a16:creationId xmlns:a16="http://schemas.microsoft.com/office/drawing/2014/main" id="{19048F3C-6EE4-4BE9-9503-502AF638316B}"/>
              </a:ext>
            </a:extLst>
          </p:cNvPr>
          <p:cNvSpPr txBox="1"/>
          <p:nvPr/>
        </p:nvSpPr>
        <p:spPr>
          <a:xfrm>
            <a:off x="526303" y="106381"/>
            <a:ext cx="10093571" cy="830997"/>
          </a:xfrm>
          <a:prstGeom prst="rect">
            <a:avLst/>
          </a:prstGeom>
          <a:noFill/>
        </p:spPr>
        <p:txBody>
          <a:bodyPr wrap="square" rtlCol="0">
            <a:spAutoFit/>
          </a:bodyPr>
          <a:lstStyle/>
          <a:p>
            <a:r>
              <a:rPr lang="en-US" sz="4800" dirty="0">
                <a:solidFill>
                  <a:schemeClr val="bg1"/>
                </a:solidFill>
              </a:rPr>
              <a:t>Experimental Design</a:t>
            </a:r>
          </a:p>
        </p:txBody>
      </p:sp>
    </p:spTree>
    <p:extLst>
      <p:ext uri="{BB962C8B-B14F-4D97-AF65-F5344CB8AC3E}">
        <p14:creationId xmlns:p14="http://schemas.microsoft.com/office/powerpoint/2010/main" val="3092269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554</TotalTime>
  <Words>2352</Words>
  <Application>Microsoft Office PowerPoint</Application>
  <PresentationFormat>Widescreen</PresentationFormat>
  <Paragraphs>351</Paragraphs>
  <Slides>47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Times New Roman</vt:lpstr>
      <vt:lpstr>Wingdings</vt:lpstr>
      <vt:lpstr>Office Theme</vt:lpstr>
      <vt:lpstr>Agenda – Jeffords 326    (April 6, 2019)</vt:lpstr>
      <vt:lpstr>Introductions and 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New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 1:</vt:lpstr>
      <vt:lpstr>PowerPoint Presentation</vt:lpstr>
      <vt:lpstr>PowerPoint Presentation</vt:lpstr>
      <vt:lpstr>OBJECTIVE 1: Survey tool</vt:lpstr>
      <vt:lpstr>OBJECTIVE 1: Survey tool</vt:lpstr>
      <vt:lpstr>PowerPoint Presentation</vt:lpstr>
      <vt:lpstr>PowerPoint Presentation</vt:lpstr>
      <vt:lpstr>OBJECTIVE 1: Survey tool</vt:lpstr>
      <vt:lpstr>OBJECTIVE 1: On-farm observations</vt:lpstr>
      <vt:lpstr>PowerPoint Presentation</vt:lpstr>
      <vt:lpstr>PowerPoint Presentation</vt:lpstr>
      <vt:lpstr>PowerPoint Presentation</vt:lpstr>
      <vt:lpstr>PowerPoint Presentation</vt:lpstr>
      <vt:lpstr>PowerPoint Presentation</vt:lpstr>
      <vt:lpstr>PowerPoint Presentation</vt:lpstr>
      <vt:lpstr>Questions, comments?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Tucker Andrews</dc:creator>
  <cp:lastModifiedBy>Deborah Neher</cp:lastModifiedBy>
  <cp:revision>35</cp:revision>
  <dcterms:created xsi:type="dcterms:W3CDTF">2018-11-28T16:29:40Z</dcterms:created>
  <dcterms:modified xsi:type="dcterms:W3CDTF">2019-04-08T15:49:59Z</dcterms:modified>
</cp:coreProperties>
</file>